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6" r:id="rId4"/>
    <p:sldMasterId id="2147483668" r:id="rId5"/>
    <p:sldMasterId id="2147483758" r:id="rId6"/>
    <p:sldMasterId id="2147483770" r:id="rId7"/>
  </p:sldMasterIdLst>
  <p:notesMasterIdLst>
    <p:notesMasterId r:id="rId15"/>
  </p:notesMasterIdLst>
  <p:sldIdLst>
    <p:sldId id="263" r:id="rId8"/>
    <p:sldId id="264" r:id="rId9"/>
    <p:sldId id="397" r:id="rId10"/>
    <p:sldId id="288" r:id="rId11"/>
    <p:sldId id="395" r:id="rId12"/>
    <p:sldId id="289" r:id="rId13"/>
    <p:sldId id="396"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F66"/>
    <a:srgbClr val="10A7E0"/>
    <a:srgbClr val="F3B11F"/>
    <a:srgbClr val="42A147"/>
    <a:srgbClr val="005051"/>
    <a:srgbClr val="EE5823"/>
    <a:srgbClr val="F2F2F2"/>
    <a:srgbClr val="00A3DC"/>
    <a:srgbClr val="FFFFFF"/>
    <a:srgbClr val="C01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0" d="100"/>
          <a:sy n="160" d="100"/>
        </p:scale>
        <p:origin x="20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BB67-6C6A-4E30-877B-4A913B3CE9BE}" type="datetimeFigureOut">
              <a:rPr lang="en-GB" smtClean="0"/>
              <a:t>08/03/2022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B153-B1DF-48CC-B11D-C0327B11D58F}" type="slidenum">
              <a:rPr lang="en-GB" smtClean="0"/>
              <a:t>‹#›</a:t>
            </a:fld>
            <a:endParaRPr lang="en-GB" dirty="0"/>
          </a:p>
        </p:txBody>
      </p:sp>
    </p:spTree>
    <p:extLst>
      <p:ext uri="{BB962C8B-B14F-4D97-AF65-F5344CB8AC3E}">
        <p14:creationId xmlns:p14="http://schemas.microsoft.com/office/powerpoint/2010/main" val="2642276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9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92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84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992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id="{3B73D4BD-6B20-4C78-BA7D-52D64192FE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13"/>
            <a:ext cx="9144000" cy="5131674"/>
          </a:xfrm>
          <a:prstGeom prst="rect">
            <a:avLst/>
          </a:prstGeom>
        </p:spPr>
      </p:pic>
    </p:spTree>
    <p:extLst>
      <p:ext uri="{BB962C8B-B14F-4D97-AF65-F5344CB8AC3E}">
        <p14:creationId xmlns:p14="http://schemas.microsoft.com/office/powerpoint/2010/main" val="1539387297"/>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A7BE127-DF41-4A9A-9B42-10F738F1DF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2263"/>
            <a:ext cx="9144000" cy="5131674"/>
          </a:xfrm>
          <a:prstGeom prst="rect">
            <a:avLst/>
          </a:prstGeom>
        </p:spPr>
      </p:pic>
    </p:spTree>
    <p:extLst>
      <p:ext uri="{BB962C8B-B14F-4D97-AF65-F5344CB8AC3E}">
        <p14:creationId xmlns:p14="http://schemas.microsoft.com/office/powerpoint/2010/main" val="3987067199"/>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193040"/>
      </p:ext>
    </p:extLst>
  </p:cSld>
  <p:clrMap bg1="lt1" tx1="dk1" bg2="lt2" tx2="dk2" accent1="accent1" accent2="accent2" accent3="accent3" accent4="accent4" accent5="accent5" accent6="accent6" hlink="hlink" folHlink="folHlink"/>
  <p:sldLayoutIdLst>
    <p:sldLayoutId id="214748376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F46A067E-4B84-4784-BEC0-1D8CDF57C6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13"/>
            <a:ext cx="9144000" cy="5131674"/>
          </a:xfrm>
          <a:prstGeom prst="rect">
            <a:avLst/>
          </a:prstGeom>
        </p:spPr>
      </p:pic>
      <p:sp>
        <p:nvSpPr>
          <p:cNvPr id="2" name="Rectangle 1">
            <a:extLst>
              <a:ext uri="{FF2B5EF4-FFF2-40B4-BE49-F238E27FC236}">
                <a16:creationId xmlns:a16="http://schemas.microsoft.com/office/drawing/2014/main" id="{71171DB0-B225-41CA-ACB5-3C0066E676D4}"/>
              </a:ext>
            </a:extLst>
          </p:cNvPr>
          <p:cNvSpPr/>
          <p:nvPr userDrawn="1"/>
        </p:nvSpPr>
        <p:spPr>
          <a:xfrm>
            <a:off x="135685" y="58994"/>
            <a:ext cx="1392248" cy="90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11005854"/>
      </p:ext>
    </p:extLst>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file:///\\fhg-fs02\Finance\Investor%20Hub\Quarterly%20information\2021-22\Qtr%203%20Decenber%202021\Qtr%203%20Dec%202021.xlsx!SOCI!R3C2:R37C10"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722D-D371-489C-9550-BA2686DB9C29}"/>
              </a:ext>
            </a:extLst>
          </p:cNvPr>
          <p:cNvSpPr txBox="1">
            <a:spLocks/>
          </p:cNvSpPr>
          <p:nvPr/>
        </p:nvSpPr>
        <p:spPr>
          <a:xfrm>
            <a:off x="267060" y="1868792"/>
            <a:ext cx="4304941" cy="4873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dirty="0">
                <a:solidFill>
                  <a:schemeClr val="bg1"/>
                </a:solidFill>
                <a:latin typeface="Nunito" panose="00000500000000000000" pitchFamily="2" charset="0"/>
                <a:ea typeface="Lato" panose="020F0502020204030203" pitchFamily="34" charset="0"/>
                <a:cs typeface="Lato" panose="020F0502020204030203" pitchFamily="34" charset="0"/>
              </a:rPr>
              <a:t>2021-22</a:t>
            </a:r>
          </a:p>
          <a:p>
            <a:r>
              <a:rPr lang="da-DK" sz="3500" b="1" dirty="0">
                <a:solidFill>
                  <a:schemeClr val="bg1"/>
                </a:solidFill>
                <a:latin typeface="Nunito" panose="00000500000000000000" pitchFamily="2" charset="0"/>
                <a:ea typeface="Lato" panose="020F0502020204030203" pitchFamily="34" charset="0"/>
                <a:cs typeface="Lato" panose="020F0502020204030203" pitchFamily="34" charset="0"/>
              </a:rPr>
              <a:t>Performance to December 2021</a:t>
            </a:r>
            <a:endParaRPr lang="en-GB" sz="3500" b="1" dirty="0">
              <a:solidFill>
                <a:schemeClr val="bg1"/>
              </a:solidFill>
              <a:latin typeface="Nunito" panose="00000500000000000000" pitchFamily="2" charset="0"/>
              <a:ea typeface="Lato" panose="020F0502020204030203" pitchFamily="34" charset="0"/>
              <a:cs typeface="Lato" panose="020F0502020204030203" pitchFamily="34" charset="0"/>
            </a:endParaRPr>
          </a:p>
        </p:txBody>
      </p:sp>
      <p:sp>
        <p:nvSpPr>
          <p:cNvPr id="5" name="Subtitle 2">
            <a:extLst>
              <a:ext uri="{FF2B5EF4-FFF2-40B4-BE49-F238E27FC236}">
                <a16:creationId xmlns:a16="http://schemas.microsoft.com/office/drawing/2014/main" id="{CA837954-140D-412B-9476-78B392190D1B}"/>
              </a:ext>
            </a:extLst>
          </p:cNvPr>
          <p:cNvSpPr txBox="1">
            <a:spLocks/>
          </p:cNvSpPr>
          <p:nvPr/>
        </p:nvSpPr>
        <p:spPr>
          <a:xfrm>
            <a:off x="286109" y="4089195"/>
            <a:ext cx="8562616" cy="6413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0152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B8EA3E-CBBA-476A-A951-903F0E43ACC7}"/>
              </a:ext>
            </a:extLst>
          </p:cNvPr>
          <p:cNvSpPr/>
          <p:nvPr/>
        </p:nvSpPr>
        <p:spPr>
          <a:xfrm>
            <a:off x="0" y="0"/>
            <a:ext cx="1840089" cy="5143500"/>
          </a:xfrm>
          <a:prstGeom prst="rect">
            <a:avLst/>
          </a:prstGeom>
          <a:solidFill>
            <a:srgbClr val="222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a:extLst>
              <a:ext uri="{FF2B5EF4-FFF2-40B4-BE49-F238E27FC236}">
                <a16:creationId xmlns:a16="http://schemas.microsoft.com/office/drawing/2014/main" id="{AB915793-1AE5-41B5-918B-23ECF50452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063" y="3363727"/>
            <a:ext cx="2444044" cy="2644618"/>
          </a:xfrm>
          <a:prstGeom prst="rect">
            <a:avLst/>
          </a:prstGeom>
        </p:spPr>
      </p:pic>
      <p:sp>
        <p:nvSpPr>
          <p:cNvPr id="18" name="Title 1">
            <a:extLst>
              <a:ext uri="{FF2B5EF4-FFF2-40B4-BE49-F238E27FC236}">
                <a16:creationId xmlns:a16="http://schemas.microsoft.com/office/drawing/2014/main" id="{78CDD9F4-C227-4C9D-9BBC-1E37B0F1675A}"/>
              </a:ext>
            </a:extLst>
          </p:cNvPr>
          <p:cNvSpPr txBox="1">
            <a:spLocks/>
          </p:cNvSpPr>
          <p:nvPr/>
        </p:nvSpPr>
        <p:spPr>
          <a:xfrm>
            <a:off x="77253" y="136017"/>
            <a:ext cx="1684125"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600" b="1" dirty="0">
                <a:solidFill>
                  <a:schemeClr val="bg1"/>
                </a:solidFill>
                <a:latin typeface="Nunito" panose="00000500000000000000" pitchFamily="2" charset="0"/>
                <a:ea typeface="Lato" panose="020F0502020204030203" pitchFamily="34" charset="0"/>
                <a:cs typeface="Lato" panose="020F0502020204030203" pitchFamily="34" charset="0"/>
              </a:rPr>
              <a:t>Areas to</a:t>
            </a:r>
          </a:p>
          <a:p>
            <a:r>
              <a:rPr lang="da-DK" sz="2600" b="1" dirty="0">
                <a:solidFill>
                  <a:schemeClr val="bg1"/>
                </a:solidFill>
                <a:latin typeface="Nunito" panose="00000500000000000000" pitchFamily="2" charset="0"/>
                <a:ea typeface="Lato" panose="020F0502020204030203" pitchFamily="34" charset="0"/>
                <a:cs typeface="Lato" panose="020F0502020204030203" pitchFamily="34" charset="0"/>
              </a:rPr>
              <a:t>cover</a:t>
            </a:r>
            <a:endParaRPr lang="en-GB" sz="2600" b="1" dirty="0">
              <a:solidFill>
                <a:schemeClr val="bg1"/>
              </a:solidFill>
              <a:latin typeface="Nunito" panose="00000500000000000000" pitchFamily="2"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4D3BE966-1BA4-47C5-82BE-1C5AC4C7CFC5}"/>
              </a:ext>
            </a:extLst>
          </p:cNvPr>
          <p:cNvSpPr txBox="1"/>
          <p:nvPr/>
        </p:nvSpPr>
        <p:spPr>
          <a:xfrm>
            <a:off x="2297886" y="692662"/>
            <a:ext cx="1004237" cy="276999"/>
          </a:xfrm>
          <a:prstGeom prst="rect">
            <a:avLst/>
          </a:prstGeom>
          <a:noFill/>
        </p:spPr>
        <p:txBody>
          <a:bodyPr wrap="square" rtlCol="0">
            <a:spAutoFit/>
          </a:bodyPr>
          <a:lstStyle/>
          <a:p>
            <a:pPr algn="l" rtl="0" fontAlgn="base"/>
            <a:r>
              <a:rPr lang="en-GB" sz="1200" b="1" i="0" u="none" strike="noStrike" dirty="0">
                <a:solidFill>
                  <a:srgbClr val="222F66"/>
                </a:solidFill>
                <a:effectLst/>
                <a:latin typeface="Lato" panose="020F0502020204030203" pitchFamily="34" charset="0"/>
                <a:ea typeface="Lato" panose="020F0502020204030203" pitchFamily="34" charset="0"/>
                <a:cs typeface="Lato" panose="020F0502020204030203" pitchFamily="34" charset="0"/>
              </a:rPr>
              <a:t>Section 1</a:t>
            </a:r>
            <a:endParaRPr lang="en-US" sz="1200" b="0" i="0" dirty="0">
              <a:solidFill>
                <a:srgbClr val="222F66"/>
              </a:solidFill>
              <a:effectLst/>
              <a:latin typeface="Lato" panose="020F0502020204030203" pitchFamily="34" charset="0"/>
              <a:ea typeface="Lato" panose="020F0502020204030203" pitchFamily="34" charset="0"/>
              <a:cs typeface="Lato" panose="020F0502020204030203" pitchFamily="34" charset="0"/>
            </a:endParaRPr>
          </a:p>
        </p:txBody>
      </p:sp>
      <p:cxnSp>
        <p:nvCxnSpPr>
          <p:cNvPr id="8" name="Straight Connector 7">
            <a:extLst>
              <a:ext uri="{FF2B5EF4-FFF2-40B4-BE49-F238E27FC236}">
                <a16:creationId xmlns:a16="http://schemas.microsoft.com/office/drawing/2014/main" id="{87F37D85-03F5-4069-85C2-85FF3E1149A2}"/>
              </a:ext>
            </a:extLst>
          </p:cNvPr>
          <p:cNvCxnSpPr>
            <a:cxnSpLocks/>
          </p:cNvCxnSpPr>
          <p:nvPr/>
        </p:nvCxnSpPr>
        <p:spPr>
          <a:xfrm>
            <a:off x="2393739" y="596409"/>
            <a:ext cx="4172243"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92BB22D-9CCD-4956-94CA-59CDD667157D}"/>
              </a:ext>
            </a:extLst>
          </p:cNvPr>
          <p:cNvCxnSpPr>
            <a:cxnSpLocks/>
          </p:cNvCxnSpPr>
          <p:nvPr/>
        </p:nvCxnSpPr>
        <p:spPr>
          <a:xfrm>
            <a:off x="2395742" y="1090071"/>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0EE66A57-7E43-43DA-AE4A-D6C36369B01F}"/>
              </a:ext>
            </a:extLst>
          </p:cNvPr>
          <p:cNvSpPr txBox="1"/>
          <p:nvPr/>
        </p:nvSpPr>
        <p:spPr>
          <a:xfrm>
            <a:off x="3290325" y="642950"/>
            <a:ext cx="3263859" cy="276999"/>
          </a:xfrm>
          <a:prstGeom prst="rect">
            <a:avLst/>
          </a:prstGeom>
          <a:noFill/>
        </p:spPr>
        <p:txBody>
          <a:bodyPr wrap="square" rtlCol="0">
            <a:spAutoFit/>
          </a:bodyPr>
          <a:lstStyle/>
          <a:p>
            <a:pPr algn="l" rtl="0" fontAlgn="base"/>
            <a:r>
              <a:rPr lang="en-GB" sz="1200" i="0" u="none" strike="noStrike" dirty="0">
                <a:effectLst/>
                <a:latin typeface="Lato" panose="020F0502020204030203" pitchFamily="34" charset="0"/>
                <a:ea typeface="Lato" panose="020F0502020204030203" pitchFamily="34" charset="0"/>
                <a:cs typeface="Lato" panose="020F0502020204030203" pitchFamily="34" charset="0"/>
              </a:rPr>
              <a:t>Key messages and financial highlights</a:t>
            </a:r>
            <a:endParaRPr lang="en-US" sz="1200" i="0" dirty="0">
              <a:effectLst/>
              <a:latin typeface="Lato" panose="020F0502020204030203" pitchFamily="34" charset="0"/>
              <a:ea typeface="Lato" panose="020F0502020204030203" pitchFamily="34" charset="0"/>
              <a:cs typeface="Lato" panose="020F0502020204030203" pitchFamily="34" charset="0"/>
            </a:endParaRPr>
          </a:p>
        </p:txBody>
      </p:sp>
      <p:sp>
        <p:nvSpPr>
          <p:cNvPr id="52" name="TextBox 51">
            <a:extLst>
              <a:ext uri="{FF2B5EF4-FFF2-40B4-BE49-F238E27FC236}">
                <a16:creationId xmlns:a16="http://schemas.microsoft.com/office/drawing/2014/main" id="{DD2E759D-011E-4074-8DC7-FF28FC492D33}"/>
              </a:ext>
            </a:extLst>
          </p:cNvPr>
          <p:cNvSpPr txBox="1"/>
          <p:nvPr/>
        </p:nvSpPr>
        <p:spPr>
          <a:xfrm>
            <a:off x="2291987" y="1186322"/>
            <a:ext cx="1004237" cy="276999"/>
          </a:xfrm>
          <a:prstGeom prst="rect">
            <a:avLst/>
          </a:prstGeom>
          <a:noFill/>
        </p:spPr>
        <p:txBody>
          <a:bodyPr wrap="square" rtlCol="0">
            <a:spAutoFit/>
          </a:bodyPr>
          <a:lstStyle/>
          <a:p>
            <a:pPr algn="l" rtl="0" fontAlgn="base"/>
            <a:r>
              <a:rPr lang="en-GB" sz="1200" b="1" i="0" u="none" strike="noStrike" dirty="0">
                <a:solidFill>
                  <a:srgbClr val="222F66"/>
                </a:solidFill>
                <a:effectLst/>
                <a:latin typeface="Lato" panose="020F0502020204030203" pitchFamily="34" charset="0"/>
                <a:ea typeface="Lato" panose="020F0502020204030203" pitchFamily="34" charset="0"/>
                <a:cs typeface="Lato" panose="020F0502020204030203" pitchFamily="34" charset="0"/>
              </a:rPr>
              <a:t>Section 2</a:t>
            </a:r>
            <a:endParaRPr lang="en-US" sz="1200" b="0" i="0" dirty="0">
              <a:solidFill>
                <a:srgbClr val="222F66"/>
              </a:solidFill>
              <a:effectLst/>
              <a:latin typeface="Lato" panose="020F0502020204030203" pitchFamily="34" charset="0"/>
              <a:ea typeface="Lato" panose="020F0502020204030203" pitchFamily="34" charset="0"/>
              <a:cs typeface="Lato" panose="020F0502020204030203" pitchFamily="34" charset="0"/>
            </a:endParaRPr>
          </a:p>
        </p:txBody>
      </p:sp>
      <p:cxnSp>
        <p:nvCxnSpPr>
          <p:cNvPr id="54" name="Straight Connector 53">
            <a:extLst>
              <a:ext uri="{FF2B5EF4-FFF2-40B4-BE49-F238E27FC236}">
                <a16:creationId xmlns:a16="http://schemas.microsoft.com/office/drawing/2014/main" id="{C2BF7FAB-D77F-4250-952D-B1F3F96F726D}"/>
              </a:ext>
            </a:extLst>
          </p:cNvPr>
          <p:cNvCxnSpPr>
            <a:cxnSpLocks/>
          </p:cNvCxnSpPr>
          <p:nvPr/>
        </p:nvCxnSpPr>
        <p:spPr>
          <a:xfrm>
            <a:off x="2389843" y="1583731"/>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33675FDA-A0C7-4ABF-9894-B061907433EA}"/>
              </a:ext>
            </a:extLst>
          </p:cNvPr>
          <p:cNvSpPr txBox="1"/>
          <p:nvPr/>
        </p:nvSpPr>
        <p:spPr>
          <a:xfrm>
            <a:off x="3296224" y="1147104"/>
            <a:ext cx="2927596" cy="461665"/>
          </a:xfrm>
          <a:prstGeom prst="rect">
            <a:avLst/>
          </a:prstGeom>
          <a:noFill/>
        </p:spPr>
        <p:txBody>
          <a:bodyPr wrap="square" rtlCol="0">
            <a:spAutoFit/>
          </a:bodyPr>
          <a:lstStyle/>
          <a:p>
            <a:pPr algn="l" rtl="0" fontAlgn="base"/>
            <a:r>
              <a:rPr lang="en-GB" sz="1200" i="0" u="none" strike="noStrike" dirty="0">
                <a:effectLst/>
                <a:latin typeface="Lato" panose="020F0502020204030203" pitchFamily="34" charset="0"/>
                <a:ea typeface="Lato" panose="020F0502020204030203" pitchFamily="34" charset="0"/>
                <a:cs typeface="Lato" panose="020F0502020204030203" pitchFamily="34" charset="0"/>
              </a:rPr>
              <a:t>Financial performance – actual compared to budget</a:t>
            </a:r>
            <a:endParaRPr lang="en-US" sz="1200" i="0" dirty="0">
              <a:effectLst/>
              <a:latin typeface="Lato" panose="020F0502020204030203" pitchFamily="34" charset="0"/>
              <a:ea typeface="Lato" panose="020F0502020204030203" pitchFamily="34" charset="0"/>
              <a:cs typeface="Lato" panose="020F0502020204030203" pitchFamily="34" charset="0"/>
            </a:endParaRPr>
          </a:p>
        </p:txBody>
      </p:sp>
      <p:sp>
        <p:nvSpPr>
          <p:cNvPr id="56" name="TextBox 55">
            <a:extLst>
              <a:ext uri="{FF2B5EF4-FFF2-40B4-BE49-F238E27FC236}">
                <a16:creationId xmlns:a16="http://schemas.microsoft.com/office/drawing/2014/main" id="{4803CB67-D360-4F3E-8295-F9A07D16A0BC}"/>
              </a:ext>
            </a:extLst>
          </p:cNvPr>
          <p:cNvSpPr txBox="1"/>
          <p:nvPr/>
        </p:nvSpPr>
        <p:spPr>
          <a:xfrm>
            <a:off x="2291987" y="1679332"/>
            <a:ext cx="1004237" cy="276999"/>
          </a:xfrm>
          <a:prstGeom prst="rect">
            <a:avLst/>
          </a:prstGeom>
          <a:noFill/>
        </p:spPr>
        <p:txBody>
          <a:bodyPr wrap="square" rtlCol="0">
            <a:spAutoFit/>
          </a:bodyPr>
          <a:lstStyle/>
          <a:p>
            <a:pPr algn="l" rtl="0" fontAlgn="base"/>
            <a:r>
              <a:rPr lang="en-GB" sz="1200" b="1" i="0" u="none" strike="noStrike" dirty="0">
                <a:solidFill>
                  <a:srgbClr val="222F66"/>
                </a:solidFill>
                <a:effectLst/>
                <a:latin typeface="Lato" panose="020F0502020204030203" pitchFamily="34" charset="0"/>
                <a:ea typeface="Lato" panose="020F0502020204030203" pitchFamily="34" charset="0"/>
                <a:cs typeface="Lato" panose="020F0502020204030203" pitchFamily="34" charset="0"/>
              </a:rPr>
              <a:t>Section 3</a:t>
            </a:r>
            <a:endParaRPr lang="en-US" sz="1200" b="0" i="0" dirty="0">
              <a:solidFill>
                <a:srgbClr val="222F66"/>
              </a:solidFill>
              <a:effectLst/>
              <a:latin typeface="Lato" panose="020F0502020204030203" pitchFamily="34" charset="0"/>
              <a:ea typeface="Lato" panose="020F0502020204030203" pitchFamily="34" charset="0"/>
              <a:cs typeface="Lato" panose="020F0502020204030203" pitchFamily="34" charset="0"/>
            </a:endParaRPr>
          </a:p>
        </p:txBody>
      </p:sp>
      <p:cxnSp>
        <p:nvCxnSpPr>
          <p:cNvPr id="58" name="Straight Connector 57">
            <a:extLst>
              <a:ext uri="{FF2B5EF4-FFF2-40B4-BE49-F238E27FC236}">
                <a16:creationId xmlns:a16="http://schemas.microsoft.com/office/drawing/2014/main" id="{C7B7CF31-D791-4CB5-8B82-A95AE2DB167D}"/>
              </a:ext>
            </a:extLst>
          </p:cNvPr>
          <p:cNvCxnSpPr>
            <a:cxnSpLocks/>
          </p:cNvCxnSpPr>
          <p:nvPr/>
        </p:nvCxnSpPr>
        <p:spPr>
          <a:xfrm>
            <a:off x="2389843" y="2076741"/>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3EA7DB40-B661-4217-A960-4B5C9224E044}"/>
              </a:ext>
            </a:extLst>
          </p:cNvPr>
          <p:cNvSpPr txBox="1"/>
          <p:nvPr/>
        </p:nvSpPr>
        <p:spPr>
          <a:xfrm>
            <a:off x="3296224" y="1679331"/>
            <a:ext cx="2927596" cy="276999"/>
          </a:xfrm>
          <a:prstGeom prst="rect">
            <a:avLst/>
          </a:prstGeom>
          <a:noFill/>
        </p:spPr>
        <p:txBody>
          <a:bodyPr wrap="square" rtlCol="0">
            <a:spAutoFit/>
          </a:bodyPr>
          <a:lstStyle/>
          <a:p>
            <a:pPr algn="l" rtl="0" fontAlgn="base"/>
            <a:r>
              <a:rPr lang="en-GB" sz="1200" i="0" u="none" strike="noStrike" dirty="0">
                <a:effectLst/>
                <a:latin typeface="Lato" panose="020F0502020204030203" pitchFamily="34" charset="0"/>
                <a:ea typeface="Lato" panose="020F0502020204030203" pitchFamily="34" charset="0"/>
                <a:cs typeface="Lato" panose="020F0502020204030203" pitchFamily="34" charset="0"/>
              </a:rPr>
              <a:t>Income arrears</a:t>
            </a:r>
            <a:endParaRPr lang="en-US" sz="1200" i="0" dirty="0">
              <a:effectLst/>
              <a:latin typeface="Lato" panose="020F0502020204030203" pitchFamily="34" charset="0"/>
              <a:ea typeface="Lato" panose="020F0502020204030203" pitchFamily="34" charset="0"/>
              <a:cs typeface="Lato" panose="020F0502020204030203" pitchFamily="34" charset="0"/>
            </a:endParaRPr>
          </a:p>
        </p:txBody>
      </p:sp>
      <p:sp>
        <p:nvSpPr>
          <p:cNvPr id="60" name="TextBox 59">
            <a:extLst>
              <a:ext uri="{FF2B5EF4-FFF2-40B4-BE49-F238E27FC236}">
                <a16:creationId xmlns:a16="http://schemas.microsoft.com/office/drawing/2014/main" id="{082B35D7-3B8C-47FC-9E0D-30F162C000CC}"/>
              </a:ext>
            </a:extLst>
          </p:cNvPr>
          <p:cNvSpPr txBox="1"/>
          <p:nvPr/>
        </p:nvSpPr>
        <p:spPr>
          <a:xfrm>
            <a:off x="2286088" y="2172340"/>
            <a:ext cx="1004237" cy="276999"/>
          </a:xfrm>
          <a:prstGeom prst="rect">
            <a:avLst/>
          </a:prstGeom>
          <a:noFill/>
        </p:spPr>
        <p:txBody>
          <a:bodyPr wrap="square" rtlCol="0">
            <a:spAutoFit/>
          </a:bodyPr>
          <a:lstStyle/>
          <a:p>
            <a:pPr algn="l" rtl="0" fontAlgn="base"/>
            <a:r>
              <a:rPr lang="en-GB" sz="1200" b="1" i="0" u="none" strike="noStrike" dirty="0">
                <a:solidFill>
                  <a:srgbClr val="222F66"/>
                </a:solidFill>
                <a:effectLst/>
                <a:latin typeface="Lato" panose="020F0502020204030203" pitchFamily="34" charset="0"/>
                <a:ea typeface="Lato" panose="020F0502020204030203" pitchFamily="34" charset="0"/>
                <a:cs typeface="Lato" panose="020F0502020204030203" pitchFamily="34" charset="0"/>
              </a:rPr>
              <a:t>Section 4</a:t>
            </a:r>
            <a:endParaRPr lang="en-US" sz="1200" b="0" i="0" dirty="0">
              <a:solidFill>
                <a:srgbClr val="222F66"/>
              </a:solidFill>
              <a:effectLst/>
              <a:latin typeface="Lato" panose="020F0502020204030203" pitchFamily="34" charset="0"/>
              <a:ea typeface="Lato" panose="020F0502020204030203" pitchFamily="34" charset="0"/>
              <a:cs typeface="Lato" panose="020F0502020204030203" pitchFamily="34" charset="0"/>
            </a:endParaRPr>
          </a:p>
        </p:txBody>
      </p:sp>
      <p:cxnSp>
        <p:nvCxnSpPr>
          <p:cNvPr id="62" name="Straight Connector 61">
            <a:extLst>
              <a:ext uri="{FF2B5EF4-FFF2-40B4-BE49-F238E27FC236}">
                <a16:creationId xmlns:a16="http://schemas.microsoft.com/office/drawing/2014/main" id="{4B20DCCF-5ECC-4280-92C3-60F4153C706E}"/>
              </a:ext>
            </a:extLst>
          </p:cNvPr>
          <p:cNvCxnSpPr>
            <a:cxnSpLocks/>
          </p:cNvCxnSpPr>
          <p:nvPr/>
        </p:nvCxnSpPr>
        <p:spPr>
          <a:xfrm>
            <a:off x="2383944" y="2569749"/>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99D3E176-FE0C-47B5-916F-AA7F41E80B3B}"/>
              </a:ext>
            </a:extLst>
          </p:cNvPr>
          <p:cNvSpPr txBox="1"/>
          <p:nvPr/>
        </p:nvSpPr>
        <p:spPr>
          <a:xfrm>
            <a:off x="3290325" y="2172339"/>
            <a:ext cx="2927596" cy="276999"/>
          </a:xfrm>
          <a:prstGeom prst="rect">
            <a:avLst/>
          </a:prstGeom>
          <a:noFill/>
        </p:spPr>
        <p:txBody>
          <a:bodyPr wrap="square" rtlCol="0">
            <a:spAutoFit/>
          </a:bodyPr>
          <a:lstStyle/>
          <a:p>
            <a:pPr algn="l" rtl="0" fontAlgn="base"/>
            <a:r>
              <a:rPr lang="en-GB" sz="1200" i="0" u="none" strike="noStrike" dirty="0">
                <a:effectLst/>
                <a:latin typeface="Lato" panose="020F0502020204030203" pitchFamily="34" charset="0"/>
                <a:ea typeface="Lato" panose="020F0502020204030203" pitchFamily="34" charset="0"/>
                <a:cs typeface="Lato" panose="020F0502020204030203" pitchFamily="34" charset="0"/>
              </a:rPr>
              <a:t>Voids rent loss and void relets</a:t>
            </a:r>
            <a:endParaRPr lang="en-US" sz="1200" i="0" dirty="0">
              <a:effectLst/>
              <a:latin typeface="Lato" panose="020F0502020204030203" pitchFamily="34" charset="0"/>
              <a:ea typeface="Lato" panose="020F0502020204030203" pitchFamily="34" charset="0"/>
              <a:cs typeface="Lato" panose="020F0502020204030203" pitchFamily="34" charset="0"/>
            </a:endParaRPr>
          </a:p>
        </p:txBody>
      </p:sp>
      <p:sp>
        <p:nvSpPr>
          <p:cNvPr id="64" name="TextBox 63">
            <a:extLst>
              <a:ext uri="{FF2B5EF4-FFF2-40B4-BE49-F238E27FC236}">
                <a16:creationId xmlns:a16="http://schemas.microsoft.com/office/drawing/2014/main" id="{1E8C3732-8BDE-41F8-B480-A75579F50068}"/>
              </a:ext>
            </a:extLst>
          </p:cNvPr>
          <p:cNvSpPr txBox="1"/>
          <p:nvPr/>
        </p:nvSpPr>
        <p:spPr>
          <a:xfrm>
            <a:off x="2280189" y="2668908"/>
            <a:ext cx="1004237" cy="276999"/>
          </a:xfrm>
          <a:prstGeom prst="rect">
            <a:avLst/>
          </a:prstGeom>
          <a:noFill/>
        </p:spPr>
        <p:txBody>
          <a:bodyPr wrap="square" rtlCol="0">
            <a:spAutoFit/>
          </a:bodyPr>
          <a:lstStyle/>
          <a:p>
            <a:pPr algn="l" rtl="0" fontAlgn="base"/>
            <a:r>
              <a:rPr lang="en-GB" sz="1200" b="1" i="0" u="none" strike="noStrike" dirty="0">
                <a:solidFill>
                  <a:srgbClr val="222F66"/>
                </a:solidFill>
                <a:effectLst/>
                <a:latin typeface="Lato" panose="020F0502020204030203" pitchFamily="34" charset="0"/>
                <a:ea typeface="Lato" panose="020F0502020204030203" pitchFamily="34" charset="0"/>
                <a:cs typeface="Lato" panose="020F0502020204030203" pitchFamily="34" charset="0"/>
              </a:rPr>
              <a:t>Section 5</a:t>
            </a:r>
            <a:endParaRPr lang="en-US" sz="1200" b="0" i="0" dirty="0">
              <a:solidFill>
                <a:srgbClr val="222F66"/>
              </a:solidFill>
              <a:effectLst/>
              <a:latin typeface="Lato" panose="020F0502020204030203" pitchFamily="34" charset="0"/>
              <a:ea typeface="Lato" panose="020F0502020204030203" pitchFamily="34" charset="0"/>
              <a:cs typeface="Lato" panose="020F0502020204030203" pitchFamily="34" charset="0"/>
            </a:endParaRPr>
          </a:p>
        </p:txBody>
      </p:sp>
      <p:cxnSp>
        <p:nvCxnSpPr>
          <p:cNvPr id="66" name="Straight Connector 65">
            <a:extLst>
              <a:ext uri="{FF2B5EF4-FFF2-40B4-BE49-F238E27FC236}">
                <a16:creationId xmlns:a16="http://schemas.microsoft.com/office/drawing/2014/main" id="{6230141F-904C-45E9-ADB6-908D0CD62419}"/>
              </a:ext>
            </a:extLst>
          </p:cNvPr>
          <p:cNvCxnSpPr>
            <a:cxnSpLocks/>
          </p:cNvCxnSpPr>
          <p:nvPr/>
        </p:nvCxnSpPr>
        <p:spPr>
          <a:xfrm>
            <a:off x="2378045" y="3066317"/>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B4D69EA1-E287-4B18-9B80-6210A5AC9BDA}"/>
              </a:ext>
            </a:extLst>
          </p:cNvPr>
          <p:cNvSpPr txBox="1"/>
          <p:nvPr/>
        </p:nvSpPr>
        <p:spPr>
          <a:xfrm>
            <a:off x="3284426" y="2668907"/>
            <a:ext cx="2927596" cy="276999"/>
          </a:xfrm>
          <a:prstGeom prst="rect">
            <a:avLst/>
          </a:prstGeom>
          <a:noFill/>
        </p:spPr>
        <p:txBody>
          <a:bodyPr wrap="square" rtlCol="0">
            <a:spAutoFit/>
          </a:bodyPr>
          <a:lstStyle/>
          <a:p>
            <a:pPr algn="l" rtl="0" fontAlgn="base"/>
            <a:r>
              <a:rPr lang="en-GB" sz="1200" dirty="0">
                <a:latin typeface="Lato" panose="020F0502020204030203" pitchFamily="34" charset="0"/>
                <a:ea typeface="Lato" panose="020F0502020204030203" pitchFamily="34" charset="0"/>
                <a:cs typeface="Lato" panose="020F0502020204030203" pitchFamily="34" charset="0"/>
              </a:rPr>
              <a:t>Development performance</a:t>
            </a:r>
            <a:endParaRPr lang="en-US" sz="1200" i="0" dirty="0">
              <a:effectLst/>
              <a:latin typeface="Lato" panose="020F0502020204030203" pitchFamily="34" charset="0"/>
              <a:ea typeface="Lato" panose="020F0502020204030203" pitchFamily="34" charset="0"/>
              <a:cs typeface="Lato" panose="020F0502020204030203" pitchFamily="34" charset="0"/>
            </a:endParaRPr>
          </a:p>
        </p:txBody>
      </p:sp>
      <p:cxnSp>
        <p:nvCxnSpPr>
          <p:cNvPr id="70" name="Straight Connector 69">
            <a:extLst>
              <a:ext uri="{FF2B5EF4-FFF2-40B4-BE49-F238E27FC236}">
                <a16:creationId xmlns:a16="http://schemas.microsoft.com/office/drawing/2014/main" id="{061E5BC1-04D2-43C6-9BBD-D2F538865F3F}"/>
              </a:ext>
            </a:extLst>
          </p:cNvPr>
          <p:cNvCxnSpPr>
            <a:cxnSpLocks/>
          </p:cNvCxnSpPr>
          <p:nvPr/>
        </p:nvCxnSpPr>
        <p:spPr>
          <a:xfrm>
            <a:off x="2378045" y="3562318"/>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9646829D-D16B-4746-9444-DF4EE54F5C81}"/>
              </a:ext>
            </a:extLst>
          </p:cNvPr>
          <p:cNvCxnSpPr>
            <a:cxnSpLocks/>
          </p:cNvCxnSpPr>
          <p:nvPr/>
        </p:nvCxnSpPr>
        <p:spPr>
          <a:xfrm>
            <a:off x="2378045" y="4055978"/>
            <a:ext cx="4164341"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101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5549-9212-4ED1-8324-2866FFBF698E}"/>
              </a:ext>
            </a:extLst>
          </p:cNvPr>
          <p:cNvSpPr txBox="1">
            <a:spLocks/>
          </p:cNvSpPr>
          <p:nvPr/>
        </p:nvSpPr>
        <p:spPr>
          <a:xfrm>
            <a:off x="139677" y="212630"/>
            <a:ext cx="5376220"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400" b="1" dirty="0">
                <a:solidFill>
                  <a:srgbClr val="222F66"/>
                </a:solidFill>
                <a:latin typeface="Nunito" panose="00000500000000000000" pitchFamily="2" charset="0"/>
                <a:ea typeface="Lato" panose="020F0502020204030203" pitchFamily="34" charset="0"/>
                <a:cs typeface="Lato" panose="020F0502020204030203" pitchFamily="34" charset="0"/>
              </a:rPr>
              <a:t>Key messages and highlights</a:t>
            </a:r>
            <a:endParaRPr lang="en-GB" sz="2400" b="1" dirty="0">
              <a:solidFill>
                <a:srgbClr val="222F66"/>
              </a:solidFill>
              <a:latin typeface="Nunito" panose="00000500000000000000" pitchFamily="2" charset="0"/>
              <a:ea typeface="Lato" panose="020F0502020204030203" pitchFamily="34" charset="0"/>
              <a:cs typeface="Lato" panose="020F0502020204030203" pitchFamily="34" charset="0"/>
            </a:endParaRPr>
          </a:p>
        </p:txBody>
      </p:sp>
      <p:sp>
        <p:nvSpPr>
          <p:cNvPr id="3" name="Rectangle 2">
            <a:extLst>
              <a:ext uri="{FF2B5EF4-FFF2-40B4-BE49-F238E27FC236}">
                <a16:creationId xmlns:a16="http://schemas.microsoft.com/office/drawing/2014/main" id="{70132780-1EF2-41B9-91CF-E52676F9F6B1}"/>
              </a:ext>
            </a:extLst>
          </p:cNvPr>
          <p:cNvSpPr/>
          <p:nvPr/>
        </p:nvSpPr>
        <p:spPr>
          <a:xfrm>
            <a:off x="4550233" y="749217"/>
            <a:ext cx="45719" cy="37803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highlight>
                <a:srgbClr val="222F66"/>
              </a:highlight>
            </a:endParaRPr>
          </a:p>
        </p:txBody>
      </p:sp>
      <p:sp>
        <p:nvSpPr>
          <p:cNvPr id="6" name="TextBox 5">
            <a:extLst>
              <a:ext uri="{FF2B5EF4-FFF2-40B4-BE49-F238E27FC236}">
                <a16:creationId xmlns:a16="http://schemas.microsoft.com/office/drawing/2014/main" id="{DC21B0EB-3263-4530-B453-9BB72919F1B5}"/>
              </a:ext>
            </a:extLst>
          </p:cNvPr>
          <p:cNvSpPr txBox="1"/>
          <p:nvPr/>
        </p:nvSpPr>
        <p:spPr>
          <a:xfrm>
            <a:off x="139677" y="749218"/>
            <a:ext cx="4255342" cy="4308872"/>
          </a:xfrm>
          <a:prstGeom prst="rect">
            <a:avLst/>
          </a:prstGeom>
          <a:noFill/>
        </p:spPr>
        <p:txBody>
          <a:bodyPr wrap="square" rtlCol="0">
            <a:spAutoFit/>
          </a:bodyPr>
          <a:lstStyle/>
          <a:p>
            <a:pPr marL="285750" indent="-285750">
              <a:buFont typeface="Arial" panose="020B0604020202020204" pitchFamily="34" charset="0"/>
              <a:buChar char="•"/>
            </a:pPr>
            <a:endParaRPr lang="en-GB" sz="900" dirty="0">
              <a:latin typeface="Lato" panose="020F0502020204030203" pitchFamily="34" charset="0"/>
            </a:endParaRPr>
          </a:p>
          <a:p>
            <a:pPr marL="285750" indent="-285750">
              <a:buFont typeface="Arial" panose="020B0604020202020204" pitchFamily="34" charset="0"/>
              <a:buChar char="•"/>
            </a:pPr>
            <a:endParaRPr lang="en-GB" sz="900" dirty="0">
              <a:latin typeface="Lato" panose="020F0502020204030203" pitchFamily="34" charset="0"/>
            </a:endParaRPr>
          </a:p>
          <a:p>
            <a:pPr marL="285750" indent="-285750">
              <a:buFont typeface="Arial" panose="020B0604020202020204" pitchFamily="34" charset="0"/>
              <a:buChar char="•"/>
            </a:pPr>
            <a:r>
              <a:rPr lang="en-GB" sz="900" dirty="0">
                <a:latin typeface="Lato" panose="020F0502020204030203" pitchFamily="34" charset="0"/>
              </a:rPr>
              <a:t>There have been no changes to the Board during 2021/22.</a:t>
            </a:r>
          </a:p>
          <a:p>
            <a:pPr marL="285750" indent="-285750">
              <a:buFont typeface="Arial" panose="020B0604020202020204" pitchFamily="34" charset="0"/>
              <a:buChar char="•"/>
            </a:pPr>
            <a:endParaRPr lang="en-GB" sz="900" dirty="0">
              <a:latin typeface="Lato" panose="020F0502020204030203" pitchFamily="34" charset="0"/>
            </a:endParaRPr>
          </a:p>
          <a:p>
            <a:pPr marL="285750" indent="-285750">
              <a:buFont typeface="Arial" panose="020B0604020202020204" pitchFamily="34" charset="0"/>
              <a:buChar char="•"/>
            </a:pPr>
            <a:r>
              <a:rPr lang="en-GB" sz="900" dirty="0">
                <a:latin typeface="Lato" panose="020F0502020204030203" pitchFamily="34" charset="0"/>
              </a:rPr>
              <a:t>G1/V1 grading reaffirmed in October 2021.</a:t>
            </a:r>
          </a:p>
          <a:p>
            <a:endParaRPr lang="en-GB" sz="900" dirty="0">
              <a:latin typeface="Lato" panose="020F0502020204030203" pitchFamily="34" charset="0"/>
            </a:endParaRPr>
          </a:p>
          <a:p>
            <a:pPr marL="285750" indent="-285750">
              <a:buFont typeface="Arial" panose="020B0604020202020204" pitchFamily="34" charset="0"/>
              <a:buChar char="•"/>
            </a:pPr>
            <a:r>
              <a:rPr lang="en-GB" sz="900" dirty="0">
                <a:latin typeface="Lato" panose="020F0502020204030203" pitchFamily="34" charset="0"/>
              </a:rPr>
              <a:t>A+ (stable outlook) Standard &amp; Poor’s reaffirmed in October 2021</a:t>
            </a:r>
          </a:p>
          <a:p>
            <a:endParaRPr lang="en-GB" sz="900" dirty="0">
              <a:latin typeface="Lato" panose="020F0502020204030203" pitchFamily="34" charset="0"/>
            </a:endParaRPr>
          </a:p>
          <a:p>
            <a:pPr marL="285750" indent="-285750">
              <a:buFont typeface="Arial" panose="020B0604020202020204" pitchFamily="34" charset="0"/>
              <a:buChar char="•"/>
            </a:pPr>
            <a:r>
              <a:rPr lang="en-GB" sz="900" dirty="0">
                <a:latin typeface="Lato" panose="020F0502020204030203" pitchFamily="34" charset="0"/>
              </a:rPr>
              <a:t>Successfully completed a new £70m bond in January 2022</a:t>
            </a:r>
          </a:p>
          <a:p>
            <a:endParaRPr lang="en-GB" sz="900" dirty="0">
              <a:latin typeface="Lato" panose="020F0502020204030203" pitchFamily="34" charset="0"/>
            </a:endParaRPr>
          </a:p>
          <a:p>
            <a:pPr marL="285750" indent="-285750">
              <a:buFont typeface="Arial" panose="020B0604020202020204" pitchFamily="34" charset="0"/>
              <a:buChar char="•"/>
            </a:pPr>
            <a:r>
              <a:rPr lang="en-GB" sz="900" dirty="0">
                <a:latin typeface="Lato" panose="020F0502020204030203" pitchFamily="34" charset="0"/>
              </a:rPr>
              <a:t>All financial covenants have been comfortably achieved, each maintaining significant headroom.</a:t>
            </a:r>
          </a:p>
          <a:p>
            <a:endParaRPr lang="en-GB" sz="900" dirty="0">
              <a:latin typeface="Lato" panose="020F0502020204030203" pitchFamily="34" charset="0"/>
            </a:endParaRPr>
          </a:p>
          <a:p>
            <a:pPr marL="285750" indent="-285750">
              <a:buFont typeface="Arial" panose="020B0604020202020204" pitchFamily="34" charset="0"/>
              <a:buChar char="•"/>
            </a:pPr>
            <a:r>
              <a:rPr lang="en-GB" sz="900" dirty="0">
                <a:latin typeface="Lato" panose="020F0502020204030203" pitchFamily="34" charset="0"/>
              </a:rPr>
              <a:t>Substantial cash reserves and undrawn facilities</a:t>
            </a:r>
          </a:p>
          <a:p>
            <a:endParaRPr lang="en-GB" sz="900" dirty="0">
              <a:latin typeface="Lato" panose="020F0502020204030203" pitchFamily="34" charset="0"/>
            </a:endParaRPr>
          </a:p>
          <a:p>
            <a:pPr marL="285750" indent="-285750">
              <a:buFont typeface="Arial" panose="020B0604020202020204" pitchFamily="34" charset="0"/>
              <a:buChar char="•"/>
            </a:pPr>
            <a:r>
              <a:rPr lang="en-GB" sz="900" dirty="0">
                <a:effectLst/>
                <a:latin typeface="Lato" panose="020F0502020204030203" pitchFamily="34" charset="0"/>
                <a:ea typeface="Times New Roman" panose="02020603050405020304" pitchFamily="18" charset="0"/>
                <a:cs typeface="Times New Roman" panose="02020603050405020304" pitchFamily="18" charset="0"/>
              </a:rPr>
              <a:t>The new customer relationship management project is progressing as planned and this will provide a much more streamlined service to customers. The first phase is due to go live in May 2022.</a:t>
            </a:r>
          </a:p>
          <a:p>
            <a:endParaRPr lang="en-GB" sz="900" dirty="0">
              <a:effectLst/>
              <a:latin typeface="Lato" panose="020F0502020204030203"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00" dirty="0">
                <a:latin typeface="Lato" panose="020F0502020204030203" pitchFamily="34" charset="0"/>
              </a:rPr>
              <a:t>The initial findings from the Savills SHAPE modelling has been received which has identified the cost of compliance with net zero carbon, based on current technologies that are available</a:t>
            </a:r>
            <a:r>
              <a:rPr lang="en-GB" sz="900" dirty="0">
                <a:effectLst/>
                <a:latin typeface="Lato" panose="020F0502020204030203" pitchFamily="34" charset="0"/>
                <a:ea typeface="Times New Roman" panose="02020603050405020304" pitchFamily="18" charset="0"/>
              </a:rPr>
              <a:t>.  </a:t>
            </a:r>
            <a:r>
              <a:rPr lang="en-GB" sz="900" dirty="0">
                <a:latin typeface="Lato" panose="020F0502020204030203" pitchFamily="34" charset="0"/>
                <a:ea typeface="Times New Roman" panose="02020603050405020304" pitchFamily="18" charset="0"/>
              </a:rPr>
              <a:t>The bulk of these costs have been incorporated into our business plan.</a:t>
            </a:r>
            <a:endParaRPr lang="en-GB" sz="900" dirty="0">
              <a:effectLst/>
              <a:latin typeface="Lato" panose="020F0502020204030203" pitchFamily="34" charset="0"/>
              <a:ea typeface="Times New Roman" panose="02020603050405020304" pitchFamily="18" charset="0"/>
            </a:endParaRPr>
          </a:p>
          <a:p>
            <a:pPr marL="285750" indent="-285750">
              <a:buFont typeface="Arial" panose="020B0604020202020204" pitchFamily="34" charset="0"/>
              <a:buChar char="•"/>
            </a:pPr>
            <a:endParaRPr lang="en-GB" sz="900" dirty="0">
              <a:effectLst/>
              <a:latin typeface="Lato" panose="020F0502020204030203" pitchFamily="34" charset="0"/>
              <a:ea typeface="Times New Roman" panose="02020603050405020304" pitchFamily="18" charset="0"/>
            </a:endParaRPr>
          </a:p>
          <a:p>
            <a:pPr marL="285750" indent="-285750">
              <a:buFont typeface="Arial" panose="020B0604020202020204" pitchFamily="34" charset="0"/>
              <a:buChar char="•"/>
            </a:pPr>
            <a:endParaRPr lang="en-GB" sz="900" dirty="0">
              <a:latin typeface="Lato" panose="020F0502020204030203" pitchFamily="34" charset="0"/>
            </a:endParaRPr>
          </a:p>
          <a:p>
            <a:endParaRPr lang="en-GB" sz="900" dirty="0">
              <a:latin typeface="Lato" panose="020F0502020204030203" pitchFamily="34" charset="0"/>
            </a:endParaRPr>
          </a:p>
          <a:p>
            <a:pPr marL="285750" indent="-285750">
              <a:buFont typeface="Arial" panose="020B0604020202020204" pitchFamily="34" charset="0"/>
              <a:buChar char="•"/>
            </a:pPr>
            <a:endParaRPr lang="en-GB" sz="1000" dirty="0">
              <a:latin typeface="Lato" panose="020F0502020204030203" pitchFamily="34" charset="0"/>
            </a:endParaRPr>
          </a:p>
          <a:p>
            <a:endParaRPr lang="en-GB" sz="1000" dirty="0">
              <a:latin typeface="Lato" panose="020F0502020204030203" pitchFamily="34" charset="0"/>
            </a:endParaRPr>
          </a:p>
          <a:p>
            <a:endParaRPr lang="en-GB" sz="1000" dirty="0">
              <a:latin typeface="Lato" panose="020F0502020204030203" pitchFamily="34" charset="0"/>
            </a:endParaRPr>
          </a:p>
          <a:p>
            <a:pPr marL="285750" indent="-285750">
              <a:buFont typeface="Arial" panose="020B0604020202020204" pitchFamily="34" charset="0"/>
              <a:buChar char="•"/>
            </a:pPr>
            <a:endParaRPr lang="en-GB" sz="1000" dirty="0">
              <a:latin typeface="Lato" panose="020F0502020204030203" pitchFamily="34" charset="0"/>
            </a:endParaRPr>
          </a:p>
        </p:txBody>
      </p:sp>
      <p:sp>
        <p:nvSpPr>
          <p:cNvPr id="7" name="TextBox 6">
            <a:extLst>
              <a:ext uri="{FF2B5EF4-FFF2-40B4-BE49-F238E27FC236}">
                <a16:creationId xmlns:a16="http://schemas.microsoft.com/office/drawing/2014/main" id="{D2CC5F70-6A29-4368-8FC2-141CE0F53F88}"/>
              </a:ext>
            </a:extLst>
          </p:cNvPr>
          <p:cNvSpPr txBox="1"/>
          <p:nvPr/>
        </p:nvSpPr>
        <p:spPr>
          <a:xfrm>
            <a:off x="4595952" y="749217"/>
            <a:ext cx="4408371" cy="4462760"/>
          </a:xfrm>
          <a:prstGeom prst="rect">
            <a:avLst/>
          </a:prstGeom>
          <a:noFill/>
        </p:spPr>
        <p:txBody>
          <a:bodyPr wrap="square" rtlCol="0">
            <a:spAutoFit/>
          </a:bodyPr>
          <a:lstStyle/>
          <a:p>
            <a:r>
              <a:rPr lang="en-GB" sz="1000" dirty="0">
                <a:latin typeface="Lato" panose="020F0502020204030203" pitchFamily="34" charset="0"/>
              </a:rPr>
              <a:t>Financial highlights for the period: April to December 2021 (unaudited)</a:t>
            </a:r>
          </a:p>
          <a:p>
            <a:endParaRPr lang="en-GB" sz="10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Turnover for the period  was £46.7m (2020: £45.0m)</a:t>
            </a:r>
          </a:p>
          <a:p>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Social housing contributed to 81% of total turnover (2020: 77%)*</a:t>
            </a:r>
          </a:p>
          <a:p>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Operating surplus for the period was £13.8m (2020: £14.8m)*</a:t>
            </a:r>
          </a:p>
          <a:p>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Operating margin on social housing lettings was 33% (2020: 39%)*</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Overall operating margin was 30% (2020: 31%)*</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Overall operating margin (excluding asset sales) was 31% (2020: 34%)*</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The overall surplus for the period was £7.1m (2020: £7.6m)*</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Interest cover forecast for 2021/22 is 1.27 (covenant 1.10)</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r>
              <a:rPr lang="en-GB" sz="800" dirty="0">
                <a:latin typeface="Lato" panose="020F0502020204030203" pitchFamily="34" charset="0"/>
              </a:rPr>
              <a:t>Gearing forecast for 2021/22 is 54% (covenant 80%)</a:t>
            </a: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endParaRPr lang="en-GB" sz="800" dirty="0">
              <a:latin typeface="Lato" panose="020F0502020204030203" pitchFamily="34" charset="0"/>
            </a:endParaRPr>
          </a:p>
          <a:p>
            <a:pPr marL="171450" indent="-171450">
              <a:buFont typeface="Arial" panose="020B0604020202020204" pitchFamily="34" charset="0"/>
              <a:buChar char="•"/>
            </a:pPr>
            <a:endParaRPr lang="en-GB" sz="800" dirty="0">
              <a:latin typeface="Lato" panose="020F0502020204030203" pitchFamily="34" charset="0"/>
            </a:endParaRPr>
          </a:p>
          <a:p>
            <a:endParaRPr lang="en-GB" sz="800" dirty="0">
              <a:latin typeface="Lato" panose="020F0502020204030203" pitchFamily="34" charset="0"/>
            </a:endParaRPr>
          </a:p>
          <a:p>
            <a:endParaRPr lang="en-GB" sz="800" dirty="0">
              <a:latin typeface="Lato" panose="020F0502020204030203" pitchFamily="34" charset="0"/>
            </a:endParaRPr>
          </a:p>
          <a:p>
            <a:endParaRPr lang="en-GB" sz="800" dirty="0">
              <a:latin typeface="Lato" panose="020F0502020204030203" pitchFamily="34" charset="0"/>
            </a:endParaRPr>
          </a:p>
          <a:p>
            <a:endParaRPr lang="en-GB" sz="800" dirty="0">
              <a:latin typeface="Lato" panose="020F0502020204030203" pitchFamily="34" charset="0"/>
            </a:endParaRPr>
          </a:p>
          <a:p>
            <a:endParaRPr lang="en-GB" sz="800" dirty="0">
              <a:latin typeface="Lato" panose="020F0502020204030203" pitchFamily="34" charset="0"/>
            </a:endParaRPr>
          </a:p>
          <a:p>
            <a:r>
              <a:rPr lang="en-GB" sz="800" dirty="0">
                <a:latin typeface="Lato" panose="020F0502020204030203" pitchFamily="34" charset="0"/>
              </a:rPr>
              <a:t>* </a:t>
            </a:r>
            <a:r>
              <a:rPr lang="en-GB" sz="600" i="1" dirty="0">
                <a:latin typeface="Lato" panose="020F0502020204030203" pitchFamily="34" charset="0"/>
              </a:rPr>
              <a:t>Operating results for the previous financial year were impacted by the covid-19 pandemic e.g. reduction in costs relating to repairs and planned works, an increase in void rent loss and timing of asset sales.</a:t>
            </a:r>
          </a:p>
          <a:p>
            <a:pPr marL="171450" indent="-171450">
              <a:buFont typeface="Arial" panose="020B0604020202020204" pitchFamily="34" charset="0"/>
              <a:buChar char="•"/>
            </a:pPr>
            <a:endParaRPr lang="en-GB" sz="1000" dirty="0">
              <a:latin typeface="Lato" panose="020F0502020204030203" pitchFamily="34" charset="0"/>
            </a:endParaRPr>
          </a:p>
          <a:p>
            <a:pPr marL="171450" indent="-171450">
              <a:buFont typeface="Arial" panose="020B0604020202020204" pitchFamily="34" charset="0"/>
              <a:buChar char="•"/>
            </a:pPr>
            <a:endParaRPr lang="en-GB" sz="1000" dirty="0">
              <a:latin typeface="Lato" panose="020F0502020204030203" pitchFamily="34" charset="0"/>
            </a:endParaRPr>
          </a:p>
          <a:p>
            <a:pPr marL="171450" indent="-171450">
              <a:buFont typeface="Arial" panose="020B0604020202020204" pitchFamily="34" charset="0"/>
              <a:buChar char="•"/>
            </a:pPr>
            <a:endParaRPr lang="en-GB" sz="1000" dirty="0">
              <a:latin typeface="Lato" panose="020F0502020204030203" pitchFamily="34" charset="0"/>
            </a:endParaRPr>
          </a:p>
          <a:p>
            <a:pPr marL="285750" indent="-285750">
              <a:buFont typeface="Arial" panose="020B0604020202020204" pitchFamily="34" charset="0"/>
              <a:buChar char="•"/>
            </a:pPr>
            <a:endParaRPr lang="en-GB" sz="1000" dirty="0">
              <a:latin typeface="Lato" panose="020F0502020204030203" pitchFamily="34" charset="0"/>
            </a:endParaRPr>
          </a:p>
        </p:txBody>
      </p:sp>
    </p:spTree>
    <p:extLst>
      <p:ext uri="{BB962C8B-B14F-4D97-AF65-F5344CB8AC3E}">
        <p14:creationId xmlns:p14="http://schemas.microsoft.com/office/powerpoint/2010/main" val="425039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8B50D48-FA9E-411E-924D-9F442D628ED3}"/>
              </a:ext>
            </a:extLst>
          </p:cNvPr>
          <p:cNvSpPr txBox="1"/>
          <p:nvPr/>
        </p:nvSpPr>
        <p:spPr>
          <a:xfrm>
            <a:off x="5204415" y="442826"/>
            <a:ext cx="3799908" cy="4139595"/>
          </a:xfrm>
          <a:prstGeom prst="rect">
            <a:avLst/>
          </a:prstGeom>
          <a:noFill/>
          <a:ln w="25400">
            <a:noFill/>
          </a:ln>
        </p:spPr>
        <p:txBody>
          <a:bodyPr wrap="square" lIns="91440" tIns="45720" rIns="91440" bIns="45720" rtlCol="0" anchor="t">
            <a:spAutoFit/>
          </a:bodyPr>
          <a:lstStyle/>
          <a:p>
            <a:pPr defTabSz="914400">
              <a:defRPr/>
            </a:pPr>
            <a:r>
              <a:rPr lang="en-US" sz="1000" b="1" kern="0" dirty="0">
                <a:solidFill>
                  <a:srgbClr val="002060"/>
                </a:solidFill>
                <a:latin typeface="Lato Heavy"/>
                <a:ea typeface="Lato Heavy" panose="020F0502020204030203" pitchFamily="34" charset="0"/>
                <a:cs typeface="Lato Heavy" panose="020F0502020204030203" pitchFamily="34" charset="0"/>
              </a:rPr>
              <a:t>Financial Performance April 2021 to December 2021 - variance to budget</a:t>
            </a:r>
            <a:endParaRPr kumimoji="0" lang="en-US" sz="1000" b="1" i="0" u="none" strike="noStrike" kern="0" cap="none" spc="0" normalizeH="0" baseline="0" noProof="0" dirty="0">
              <a:ln>
                <a:noFill/>
              </a:ln>
              <a:solidFill>
                <a:srgbClr val="002060"/>
              </a:solidFill>
              <a:effectLst/>
              <a:uLnTx/>
              <a:uFillTx/>
              <a:latin typeface="Lato Heavy"/>
              <a:ea typeface="Lato Heavy" panose="020F0502020204030203" pitchFamily="34" charset="0"/>
              <a:cs typeface="Lato Heavy" panose="020F050202020403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ea typeface="+mn-lt"/>
              <a:cs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Lato Light"/>
                <a:cs typeface="Calibri"/>
              </a:rPr>
              <a:t>Operating profit of £13.8m is £1.7m favourable to budget, returning an operating margin of 30%.</a:t>
            </a: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Lato Light"/>
                <a:cs typeface="Calibri"/>
              </a:rPr>
              <a:t>This is a strong result and is due to a combination of factors as outlined below: </a:t>
            </a:r>
          </a:p>
          <a:p>
            <a:pPr marL="0" marR="0" lvl="0" indent="0" defTabSz="914400" eaLnBrk="1" fontAlgn="auto" latinLnBrk="0" hangingPunct="1">
              <a:lnSpc>
                <a:spcPct val="100000"/>
              </a:lnSpc>
              <a:spcBef>
                <a:spcPts val="0"/>
              </a:spcBef>
              <a:spcAft>
                <a:spcPts val="0"/>
              </a:spcAft>
              <a:buClrTx/>
              <a:buSzTx/>
              <a:buFontTx/>
              <a:buNone/>
              <a:tabLst/>
              <a:defRPr/>
            </a:pPr>
            <a:endParaRPr lang="en-US" sz="900" kern="0" dirty="0">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Lato Light"/>
                <a:cs typeface="Calibri"/>
              </a:rPr>
              <a:t>Income exceeded the budget overall by £1.7m; the main variances relate to:</a:t>
            </a:r>
          </a:p>
          <a:p>
            <a:pPr marL="171450" indent="-171450" defTabSz="914400">
              <a:buFont typeface="Arial" panose="020B0604020202020204" pitchFamily="34" charset="0"/>
              <a:buChar char="•"/>
              <a:defRPr/>
            </a:pPr>
            <a:r>
              <a:rPr lang="en-US" sz="900" kern="0" dirty="0">
                <a:latin typeface="Lato Light"/>
                <a:cs typeface="Calibri"/>
              </a:rPr>
              <a:t>Delays in the prior year and current year property handovers has resulted in reduced social housing rent.</a:t>
            </a:r>
          </a:p>
          <a:p>
            <a:pPr marL="171450" indent="-171450" defTabSz="914400">
              <a:buFont typeface="Arial" panose="020B0604020202020204" pitchFamily="34" charset="0"/>
              <a:buChar char="•"/>
              <a:defRPr/>
            </a:pPr>
            <a:r>
              <a:rPr lang="en-US" sz="900" kern="0" dirty="0">
                <a:latin typeface="Lato Light"/>
                <a:cs typeface="Calibri"/>
              </a:rPr>
              <a:t>Shared ownership sales volume is behind budget due to the re-phasing of scheme handovers, the average profit remains strong and  is greater than budgeted assumptions due to increased market values.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0" cap="none" spc="0" normalizeH="0" baseline="0" noProof="0" dirty="0">
                <a:ln>
                  <a:noFill/>
                </a:ln>
                <a:effectLst/>
                <a:uLnTx/>
                <a:uFillTx/>
                <a:latin typeface="Lato Light"/>
                <a:cs typeface="Calibri"/>
              </a:rPr>
              <a:t>Open market sales has benefitted from several sales being completed in this financial year, that were originally planned for last year. </a:t>
            </a:r>
            <a:endParaRPr lang="en-US" sz="900" kern="0" dirty="0">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effectLst/>
              <a:uLnTx/>
              <a:uFillTx/>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Lato Light"/>
                <a:cs typeface="Calibri"/>
              </a:rPr>
              <a:t>Expenditure was in-line with budget and the main variances relate to:</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0" dirty="0">
                <a:latin typeface="Lato Light"/>
                <a:cs typeface="Calibri"/>
              </a:rPr>
              <a:t>Vacant staff post savings offset by increased void repairs (both volume &amp; average costs).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0" dirty="0">
                <a:latin typeface="Lato Light"/>
                <a:cs typeface="Calibri"/>
              </a:rPr>
              <a:t>Bad debt savings as actual YTD performance was 0.6% compared to a forecasted 2.6%.  This forecast to be 1.5% by the year-end.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0" dirty="0">
                <a:latin typeface="Lato Light"/>
                <a:cs typeface="Calibri"/>
              </a:rPr>
              <a:t>Shared ownership costs are lower and open market sale costs are higher, in line with the income variance.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0" dirty="0">
                <a:latin typeface="Lato Light"/>
                <a:cs typeface="Calibri"/>
              </a:rPr>
              <a:t>Depreciation is lower due to delays in handovers and other capital expenditure.</a:t>
            </a: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Lato Light"/>
                <a:cs typeface="Calibri"/>
              </a:rPr>
              <a:t>Overall, total comprehensive income of £7.1m is £1.9m higher than budgeted.</a:t>
            </a:r>
            <a:endParaRPr kumimoji="0" lang="en-US" sz="900" b="0" i="0" u="none" strike="noStrike" kern="0" cap="none" spc="0" normalizeH="0" baseline="0" noProof="0" dirty="0">
              <a:ln>
                <a:noFill/>
              </a:ln>
              <a:effectLst/>
              <a:uLnTx/>
              <a:uFillTx/>
              <a:latin typeface="Lato Light"/>
              <a:cs typeface="Calibri"/>
            </a:endParaRPr>
          </a:p>
        </p:txBody>
      </p:sp>
      <p:sp>
        <p:nvSpPr>
          <p:cNvPr id="49" name="Rectangle 48">
            <a:extLst>
              <a:ext uri="{FF2B5EF4-FFF2-40B4-BE49-F238E27FC236}">
                <a16:creationId xmlns:a16="http://schemas.microsoft.com/office/drawing/2014/main" id="{9700C07C-6419-480E-BFDA-2DA849EB59F1}"/>
              </a:ext>
            </a:extLst>
          </p:cNvPr>
          <p:cNvSpPr/>
          <p:nvPr/>
        </p:nvSpPr>
        <p:spPr>
          <a:xfrm>
            <a:off x="1204274" y="936198"/>
            <a:ext cx="1366884" cy="19442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Title 1">
            <a:extLst>
              <a:ext uri="{FF2B5EF4-FFF2-40B4-BE49-F238E27FC236}">
                <a16:creationId xmlns:a16="http://schemas.microsoft.com/office/drawing/2014/main" id="{18F59AB3-0E91-4D67-8094-35056BE36082}"/>
              </a:ext>
            </a:extLst>
          </p:cNvPr>
          <p:cNvSpPr txBox="1">
            <a:spLocks/>
          </p:cNvSpPr>
          <p:nvPr/>
        </p:nvSpPr>
        <p:spPr>
          <a:xfrm>
            <a:off x="139677" y="212630"/>
            <a:ext cx="5883564"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600" b="1" dirty="0">
                <a:solidFill>
                  <a:srgbClr val="002060"/>
                </a:solidFill>
                <a:latin typeface="Nunito" panose="00000500000000000000" pitchFamily="2" charset="0"/>
                <a:ea typeface="Lato" panose="020F0502020204030203" pitchFamily="34" charset="0"/>
                <a:cs typeface="Lato" panose="020F0502020204030203" pitchFamily="34" charset="0"/>
              </a:rPr>
              <a:t>Financial Performance - April to December 2021  </a:t>
            </a:r>
            <a:endParaRPr lang="en-GB" sz="1600" b="1" dirty="0">
              <a:solidFill>
                <a:srgbClr val="002060"/>
              </a:solidFill>
              <a:highlight>
                <a:srgbClr val="FFFF00"/>
              </a:highlight>
              <a:latin typeface="Nunito" panose="00000500000000000000" pitchFamily="2" charset="0"/>
              <a:ea typeface="Lato" panose="020F0502020204030203" pitchFamily="34" charset="0"/>
              <a:cs typeface="Lato" panose="020F0502020204030203" pitchFamily="34" charset="0"/>
            </a:endParaRPr>
          </a:p>
        </p:txBody>
      </p:sp>
      <p:sp>
        <p:nvSpPr>
          <p:cNvPr id="62" name="Rectangle 61">
            <a:extLst>
              <a:ext uri="{FF2B5EF4-FFF2-40B4-BE49-F238E27FC236}">
                <a16:creationId xmlns:a16="http://schemas.microsoft.com/office/drawing/2014/main" id="{066F36B6-833B-475B-A709-1497D82FC338}"/>
              </a:ext>
            </a:extLst>
          </p:cNvPr>
          <p:cNvSpPr/>
          <p:nvPr/>
        </p:nvSpPr>
        <p:spPr>
          <a:xfrm>
            <a:off x="5020191" y="465569"/>
            <a:ext cx="47905" cy="406400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highlight>
                <a:srgbClr val="222F66"/>
              </a:highlight>
            </a:endParaRPr>
          </a:p>
        </p:txBody>
      </p:sp>
      <p:graphicFrame>
        <p:nvGraphicFramePr>
          <p:cNvPr id="3" name="Object 2">
            <a:extLst>
              <a:ext uri="{FF2B5EF4-FFF2-40B4-BE49-F238E27FC236}">
                <a16:creationId xmlns:a16="http://schemas.microsoft.com/office/drawing/2014/main" id="{86DF42DA-84C4-43C7-AF77-1799105DD2EA}"/>
              </a:ext>
            </a:extLst>
          </p:cNvPr>
          <p:cNvGraphicFramePr>
            <a:graphicFrameLocks noChangeAspect="1"/>
          </p:cNvGraphicFramePr>
          <p:nvPr>
            <p:extLst>
              <p:ext uri="{D42A27DB-BD31-4B8C-83A1-F6EECF244321}">
                <p14:modId xmlns:p14="http://schemas.microsoft.com/office/powerpoint/2010/main" val="962548627"/>
              </p:ext>
            </p:extLst>
          </p:nvPr>
        </p:nvGraphicFramePr>
        <p:xfrm>
          <a:off x="199196" y="465571"/>
          <a:ext cx="4296112" cy="4064000"/>
        </p:xfrm>
        <a:graphic>
          <a:graphicData uri="http://schemas.openxmlformats.org/presentationml/2006/ole">
            <mc:AlternateContent xmlns:mc="http://schemas.openxmlformats.org/markup-compatibility/2006">
              <mc:Choice xmlns:v="urn:schemas-microsoft-com:vml" Requires="v">
                <p:oleObj spid="_x0000_s1051" name="Worksheet" r:id="rId3" imgW="5210315" imgH="5753100" progId="Excel.Sheet.12">
                  <p:link updateAutomatic="1"/>
                </p:oleObj>
              </mc:Choice>
              <mc:Fallback>
                <p:oleObj name="Worksheet" r:id="rId3" imgW="5210315" imgH="5753100" progId="Excel.Sheet.12">
                  <p:link updateAutomatic="1"/>
                  <p:pic>
                    <p:nvPicPr>
                      <p:cNvPr id="0" name=""/>
                      <p:cNvPicPr/>
                      <p:nvPr/>
                    </p:nvPicPr>
                    <p:blipFill>
                      <a:blip r:embed="rId4"/>
                      <a:stretch>
                        <a:fillRect/>
                      </a:stretch>
                    </p:blipFill>
                    <p:spPr>
                      <a:xfrm>
                        <a:off x="199196" y="465571"/>
                        <a:ext cx="4296112" cy="4064000"/>
                      </a:xfrm>
                      <a:prstGeom prst="rect">
                        <a:avLst/>
                      </a:prstGeom>
                    </p:spPr>
                  </p:pic>
                </p:oleObj>
              </mc:Fallback>
            </mc:AlternateContent>
          </a:graphicData>
        </a:graphic>
      </p:graphicFrame>
    </p:spTree>
    <p:extLst>
      <p:ext uri="{BB962C8B-B14F-4D97-AF65-F5344CB8AC3E}">
        <p14:creationId xmlns:p14="http://schemas.microsoft.com/office/powerpoint/2010/main" val="384543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2CE13D8C-28B8-4B27-B81A-3736EA4612AD}"/>
              </a:ext>
            </a:extLst>
          </p:cNvPr>
          <p:cNvSpPr txBox="1"/>
          <p:nvPr/>
        </p:nvSpPr>
        <p:spPr>
          <a:xfrm>
            <a:off x="139677" y="4442596"/>
            <a:ext cx="5187950" cy="200055"/>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effectLst/>
                <a:uLnTx/>
                <a:uFillTx/>
                <a:latin typeface="Lato Light" panose="020F0302020204030203" pitchFamily="34" charset="0"/>
              </a:rPr>
              <a:t>Data as at 3rd October 2021, Social &amp; Affordable only</a:t>
            </a:r>
          </a:p>
        </p:txBody>
      </p:sp>
      <p:sp>
        <p:nvSpPr>
          <p:cNvPr id="38" name="TextBox 37">
            <a:extLst>
              <a:ext uri="{FF2B5EF4-FFF2-40B4-BE49-F238E27FC236}">
                <a16:creationId xmlns:a16="http://schemas.microsoft.com/office/drawing/2014/main" id="{78B50D48-FA9E-411E-924D-9F442D628ED3}"/>
              </a:ext>
            </a:extLst>
          </p:cNvPr>
          <p:cNvSpPr txBox="1"/>
          <p:nvPr/>
        </p:nvSpPr>
        <p:spPr>
          <a:xfrm>
            <a:off x="7150017" y="366217"/>
            <a:ext cx="1948621" cy="3708708"/>
          </a:xfrm>
          <a:prstGeom prst="rect">
            <a:avLst/>
          </a:prstGeom>
          <a:noFill/>
          <a:ln w="25400">
            <a:noFill/>
          </a:ln>
        </p:spPr>
        <p:txBody>
          <a:bodyPr wrap="square" lIns="91440" tIns="45720" rIns="91440" bIns="45720" rtlCol="0" anchor="t">
            <a:spAutoFit/>
          </a:bodyPr>
          <a:lstStyle/>
          <a:p>
            <a:pPr defTabSz="914400">
              <a:defRPr/>
            </a:pPr>
            <a:r>
              <a:rPr lang="en-US" sz="1000" b="1" kern="0" dirty="0">
                <a:solidFill>
                  <a:srgbClr val="42A147"/>
                </a:solidFill>
                <a:latin typeface="Lato Heavy"/>
                <a:ea typeface="Lato Heavy" panose="020F0502020204030203" pitchFamily="34" charset="0"/>
                <a:cs typeface="Lato Heavy" panose="020F0502020204030203" pitchFamily="34" charset="0"/>
              </a:rPr>
              <a:t>Dec 2021 arrears</a:t>
            </a:r>
            <a:r>
              <a:rPr kumimoji="0" lang="en-US" sz="1000" b="1" i="0" u="none" strike="noStrike" kern="0" cap="none" spc="0" normalizeH="0" baseline="0" noProof="0" dirty="0">
                <a:ln>
                  <a:noFill/>
                </a:ln>
                <a:solidFill>
                  <a:srgbClr val="42A147"/>
                </a:solidFill>
                <a:effectLst/>
                <a:uLnTx/>
                <a:uFillTx/>
                <a:latin typeface="Lato Heavy"/>
                <a:ea typeface="Lato Heavy" panose="020F0502020204030203" pitchFamily="34" charset="0"/>
                <a:cs typeface="Lato Heavy" panose="020F0502020204030203" pitchFamily="34" charset="0"/>
              </a:rPr>
              <a:t> </a:t>
            </a:r>
            <a:r>
              <a:rPr lang="en-US" sz="1000" b="1" kern="0" dirty="0">
                <a:solidFill>
                  <a:srgbClr val="42A147"/>
                </a:solidFill>
                <a:latin typeface="Lato Heavy"/>
                <a:ea typeface="Lato Heavy" panose="020F0502020204030203" pitchFamily="34" charset="0"/>
                <a:cs typeface="Lato Heavy" panose="020F0502020204030203" pitchFamily="34" charset="0"/>
              </a:rPr>
              <a:t>position</a:t>
            </a:r>
            <a:endParaRPr kumimoji="0" lang="en-US" sz="1000" b="1" i="0" u="none" strike="noStrike" kern="0" cap="none" spc="0" normalizeH="0" baseline="0" noProof="0" dirty="0">
              <a:ln>
                <a:noFill/>
              </a:ln>
              <a:solidFill>
                <a:srgbClr val="42A147"/>
              </a:solidFill>
              <a:effectLst/>
              <a:uLnTx/>
              <a:uFillTx/>
              <a:latin typeface="Lato Heavy"/>
              <a:ea typeface="Lato Heavy" panose="020F0502020204030203" pitchFamily="34" charset="0"/>
              <a:cs typeface="Lato Heavy" panose="020F050202020403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ea typeface="+mn-lt"/>
              <a:cs typeface="Calibri" panose="020F0502020204030204"/>
            </a:endParaRPr>
          </a:p>
          <a:p>
            <a:pPr defTabSz="914400">
              <a:defRPr/>
            </a:pPr>
            <a:r>
              <a:rPr lang="en-GB" sz="900" dirty="0">
                <a:latin typeface="Lato Light" panose="020F0302020204030203" pitchFamily="34" charset="0"/>
                <a:cs typeface="Calibri"/>
              </a:rPr>
              <a:t>Arrears for the Group are 0.2% higher than for the same period last year</a:t>
            </a:r>
            <a:r>
              <a:rPr lang="en-GB" sz="900" dirty="0">
                <a:latin typeface="Lato"/>
                <a:cs typeface="Calibri"/>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302020204030203" pitchFamily="34" charset="0"/>
              <a:cs typeface="Calibri"/>
            </a:endParaRPr>
          </a:p>
          <a:p>
            <a:r>
              <a:rPr lang="en-GB" sz="900" dirty="0">
                <a:latin typeface="Lato Light" panose="020F0302020204030203" pitchFamily="34" charset="0"/>
                <a:cs typeface="Calibri"/>
              </a:rPr>
              <a:t>Arrears greater than £1k are 0.9% as they were in December 2020. Arrears under £350 is the same as the previous year at 0.4% of rent roll.</a:t>
            </a:r>
          </a:p>
          <a:p>
            <a:endParaRPr lang="en-GB" sz="900" dirty="0">
              <a:latin typeface="Lato Light" panose="020F0302020204030203" pitchFamily="34" charset="0"/>
              <a:cs typeface="Calibri"/>
            </a:endParaRPr>
          </a:p>
          <a:p>
            <a:pPr defTabSz="914400">
              <a:defRPr/>
            </a:pPr>
            <a:r>
              <a:rPr lang="en-GB" sz="900" dirty="0">
                <a:latin typeface="Lato Light" panose="020F0302020204030203" pitchFamily="34" charset="0"/>
                <a:cs typeface="Calibri"/>
              </a:rPr>
              <a:t>There is an increase in arrears for both customers claiming Universal Credit (1.4% of the rent roll compared to 1.3% in December 2020) and customers not in receipt of Universal Credit (0.9% of the rent roll compared to 0.8% in December 2020).</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302020204030203" pitchFamily="34" charset="0"/>
              <a:cs typeface="Calibri"/>
            </a:endParaRPr>
          </a:p>
          <a:p>
            <a:pPr defTabSz="914400">
              <a:defRPr/>
            </a:pPr>
            <a:r>
              <a:rPr lang="en-GB" sz="900" dirty="0">
                <a:latin typeface="Lato Light" panose="020F0302020204030203" pitchFamily="34" charset="0"/>
                <a:cs typeface="Calibri"/>
              </a:rPr>
              <a:t>This indicates a general struggle in customers being able to afford their essential bills rather than a challenge for specific circumstances.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302020204030203" pitchFamily="34" charset="0"/>
              <a:cs typeface="Calibri"/>
            </a:endParaRPr>
          </a:p>
        </p:txBody>
      </p:sp>
      <p:sp>
        <p:nvSpPr>
          <p:cNvPr id="49" name="Rectangle 48">
            <a:extLst>
              <a:ext uri="{FF2B5EF4-FFF2-40B4-BE49-F238E27FC236}">
                <a16:creationId xmlns:a16="http://schemas.microsoft.com/office/drawing/2014/main" id="{9700C07C-6419-480E-BFDA-2DA849EB59F1}"/>
              </a:ext>
            </a:extLst>
          </p:cNvPr>
          <p:cNvSpPr/>
          <p:nvPr/>
        </p:nvSpPr>
        <p:spPr>
          <a:xfrm>
            <a:off x="1204274" y="936198"/>
            <a:ext cx="1366884" cy="19442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Title 1">
            <a:extLst>
              <a:ext uri="{FF2B5EF4-FFF2-40B4-BE49-F238E27FC236}">
                <a16:creationId xmlns:a16="http://schemas.microsoft.com/office/drawing/2014/main" id="{18F59AB3-0E91-4D67-8094-35056BE36082}"/>
              </a:ext>
            </a:extLst>
          </p:cNvPr>
          <p:cNvSpPr txBox="1">
            <a:spLocks/>
          </p:cNvSpPr>
          <p:nvPr/>
        </p:nvSpPr>
        <p:spPr>
          <a:xfrm>
            <a:off x="139677" y="212630"/>
            <a:ext cx="2691393"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400" b="1" dirty="0">
                <a:solidFill>
                  <a:srgbClr val="00B050"/>
                </a:solidFill>
                <a:latin typeface="Nunito" panose="00000500000000000000" pitchFamily="2" charset="0"/>
                <a:ea typeface="Lato" panose="020F0502020204030203" pitchFamily="34" charset="0"/>
                <a:cs typeface="Lato" panose="020F0502020204030203" pitchFamily="34" charset="0"/>
              </a:rPr>
              <a:t>Arrears</a:t>
            </a:r>
            <a:endParaRPr lang="en-GB" sz="2400" b="1" dirty="0">
              <a:solidFill>
                <a:srgbClr val="00B050"/>
              </a:solidFill>
              <a:latin typeface="Nunito" panose="00000500000000000000" pitchFamily="2" charset="0"/>
              <a:ea typeface="Lato" panose="020F0502020204030203" pitchFamily="34" charset="0"/>
              <a:cs typeface="Lato" panose="020F0502020204030203" pitchFamily="34" charset="0"/>
            </a:endParaRPr>
          </a:p>
        </p:txBody>
      </p:sp>
      <p:sp>
        <p:nvSpPr>
          <p:cNvPr id="62" name="Rectangle 61">
            <a:extLst>
              <a:ext uri="{FF2B5EF4-FFF2-40B4-BE49-F238E27FC236}">
                <a16:creationId xmlns:a16="http://schemas.microsoft.com/office/drawing/2014/main" id="{066F36B6-833B-475B-A709-1497D82FC338}"/>
              </a:ext>
            </a:extLst>
          </p:cNvPr>
          <p:cNvSpPr/>
          <p:nvPr/>
        </p:nvSpPr>
        <p:spPr>
          <a:xfrm>
            <a:off x="7102112" y="378594"/>
            <a:ext cx="47905" cy="406400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pic>
        <p:nvPicPr>
          <p:cNvPr id="3" name="Picture 2">
            <a:extLst>
              <a:ext uri="{FF2B5EF4-FFF2-40B4-BE49-F238E27FC236}">
                <a16:creationId xmlns:a16="http://schemas.microsoft.com/office/drawing/2014/main" id="{A1201094-1CAA-4EEA-B002-77D71F72C5C1}"/>
              </a:ext>
            </a:extLst>
          </p:cNvPr>
          <p:cNvPicPr>
            <a:picLocks noChangeAspect="1"/>
          </p:cNvPicPr>
          <p:nvPr/>
        </p:nvPicPr>
        <p:blipFill>
          <a:blip r:embed="rId2"/>
          <a:stretch>
            <a:fillRect/>
          </a:stretch>
        </p:blipFill>
        <p:spPr>
          <a:xfrm>
            <a:off x="128816" y="631230"/>
            <a:ext cx="6791127" cy="4011421"/>
          </a:xfrm>
          <a:prstGeom prst="rect">
            <a:avLst/>
          </a:prstGeom>
        </p:spPr>
      </p:pic>
    </p:spTree>
    <p:extLst>
      <p:ext uri="{BB962C8B-B14F-4D97-AF65-F5344CB8AC3E}">
        <p14:creationId xmlns:p14="http://schemas.microsoft.com/office/powerpoint/2010/main" val="358846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4F6E26-9D59-4093-BAD0-31B61BA0B249}"/>
              </a:ext>
            </a:extLst>
          </p:cNvPr>
          <p:cNvSpPr txBox="1"/>
          <p:nvPr/>
        </p:nvSpPr>
        <p:spPr>
          <a:xfrm>
            <a:off x="7256206" y="353961"/>
            <a:ext cx="1887794" cy="2500685"/>
          </a:xfrm>
          <a:prstGeom prst="rect">
            <a:avLst/>
          </a:prstGeom>
          <a:noFill/>
          <a:ln w="25400">
            <a:noFill/>
          </a:ln>
        </p:spPr>
        <p:txBody>
          <a:bodyPr wrap="square" lIns="91440" tIns="45720" rIns="91440" bIns="45720" rtlCol="0" anchor="t">
            <a:spAutoFit/>
          </a:bodyPr>
          <a:lstStyle/>
          <a:p>
            <a:r>
              <a:rPr lang="en-US" sz="1000" dirty="0">
                <a:solidFill>
                  <a:srgbClr val="EE5823"/>
                </a:solidFill>
                <a:latin typeface="Lato Heavy"/>
                <a:ea typeface="Lato Heavy" panose="020F0502020204030203" pitchFamily="34" charset="0"/>
                <a:cs typeface="Lato Heavy" panose="020F0502020204030203" pitchFamily="34" charset="0"/>
              </a:rPr>
              <a:t>Dec 2021 position</a:t>
            </a:r>
          </a:p>
          <a:p>
            <a:endParaRPr lang="en-US" sz="1000" dirty="0">
              <a:solidFill>
                <a:srgbClr val="EE5823"/>
              </a:solidFill>
              <a:latin typeface="Lato Heavy"/>
              <a:ea typeface="Lato Heavy" panose="020F0502020204030203" pitchFamily="34" charset="0"/>
              <a:cs typeface="Lato Heavy" panose="020F0502020204030203" pitchFamily="34" charset="0"/>
            </a:endParaRPr>
          </a:p>
          <a:p>
            <a:r>
              <a:rPr lang="en-US" sz="1000" dirty="0">
                <a:solidFill>
                  <a:srgbClr val="EE5823"/>
                </a:solidFill>
                <a:latin typeface="Lato Heavy"/>
                <a:ea typeface="Lato Heavy" panose="020F0502020204030203" pitchFamily="34" charset="0"/>
                <a:cs typeface="Lato Heavy" panose="020F0502020204030203" pitchFamily="34" charset="0"/>
              </a:rPr>
              <a:t>Void rent loss (VRL)</a:t>
            </a:r>
          </a:p>
          <a:p>
            <a:endParaRPr lang="en-US" sz="1000" dirty="0">
              <a:solidFill>
                <a:srgbClr val="EE5823"/>
              </a:solidFill>
              <a:latin typeface="Lato Heavy"/>
              <a:ea typeface="Lato Heavy" panose="020F0502020204030203" pitchFamily="34" charset="0"/>
              <a:cs typeface="Lato Heavy" panose="020F0502020204030203" pitchFamily="34" charset="0"/>
            </a:endParaRPr>
          </a:p>
          <a:p>
            <a:r>
              <a:rPr lang="en-US" sz="800" dirty="0">
                <a:latin typeface="Lato Light"/>
                <a:ea typeface="+mn-lt"/>
                <a:cs typeface="+mn-lt"/>
              </a:rPr>
              <a:t>The quarter to Dec 2021 ended with an overall void rent loss for social and affordable homes of £154k (2020: £232k) and is in line with the 2018/19 performance.</a:t>
            </a:r>
          </a:p>
          <a:p>
            <a:endParaRPr lang="en-US" sz="900" dirty="0">
              <a:latin typeface="Lato Light"/>
              <a:ea typeface="+mn-lt"/>
              <a:cs typeface="+mn-lt"/>
            </a:endParaRPr>
          </a:p>
          <a:p>
            <a:r>
              <a:rPr lang="en-US" sz="1050" dirty="0">
                <a:solidFill>
                  <a:srgbClr val="EE5823"/>
                </a:solidFill>
                <a:latin typeface="Lato Heavy"/>
                <a:ea typeface="Lato Heavy" panose="020F0502020204030203" pitchFamily="34" charset="0"/>
                <a:cs typeface="Lato Heavy" panose="020F0502020204030203" pitchFamily="34" charset="0"/>
              </a:rPr>
              <a:t>Void relets</a:t>
            </a:r>
          </a:p>
          <a:p>
            <a:r>
              <a:rPr lang="en-US" sz="800" dirty="0">
                <a:latin typeface="Lato Light"/>
                <a:ea typeface="+mn-lt"/>
                <a:cs typeface="Arial"/>
              </a:rPr>
              <a:t>The average turnaround to Dec 2021 is 26 days and is a significant improvement when compared to the prior end of year performance of 42.7 days, </a:t>
            </a:r>
          </a:p>
          <a:p>
            <a:endParaRPr lang="en-US" sz="800" dirty="0">
              <a:latin typeface="Lato Light" panose="020F0302020204030203" pitchFamily="34" charset="0"/>
              <a:cs typeface="Calibri" panose="020F0502020204030204"/>
            </a:endParaRPr>
          </a:p>
          <a:p>
            <a:endParaRPr lang="en-US" sz="900" dirty="0">
              <a:latin typeface="Lato Light"/>
            </a:endParaRPr>
          </a:p>
        </p:txBody>
      </p:sp>
      <p:sp>
        <p:nvSpPr>
          <p:cNvPr id="8" name="Title 1">
            <a:extLst>
              <a:ext uri="{FF2B5EF4-FFF2-40B4-BE49-F238E27FC236}">
                <a16:creationId xmlns:a16="http://schemas.microsoft.com/office/drawing/2014/main" id="{2430DAB5-5BBC-46E4-B734-43B56ADCB25C}"/>
              </a:ext>
            </a:extLst>
          </p:cNvPr>
          <p:cNvSpPr txBox="1">
            <a:spLocks/>
          </p:cNvSpPr>
          <p:nvPr/>
        </p:nvSpPr>
        <p:spPr>
          <a:xfrm>
            <a:off x="139677" y="212630"/>
            <a:ext cx="5713959"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a:solidFill>
                  <a:srgbClr val="EE5823"/>
                </a:solidFill>
                <a:latin typeface="Nunito" panose="00000500000000000000" pitchFamily="2" charset="0"/>
                <a:ea typeface="Lato" panose="020F0502020204030203" pitchFamily="34" charset="0"/>
                <a:cs typeface="Lato" panose="020F0502020204030203" pitchFamily="34" charset="0"/>
              </a:rPr>
              <a:t>Social / affordable void rent loss &amp; relets</a:t>
            </a:r>
            <a:endParaRPr lang="en-GB" sz="2000" b="1" dirty="0">
              <a:solidFill>
                <a:srgbClr val="EE5823"/>
              </a:solidFill>
              <a:highlight>
                <a:srgbClr val="FFFF00"/>
              </a:highlight>
              <a:latin typeface="Nunito" panose="00000500000000000000" pitchFamily="2" charset="0"/>
              <a:ea typeface="Lato" panose="020F0502020204030203" pitchFamily="34" charset="0"/>
              <a:cs typeface="Lato" panose="020F0502020204030203" pitchFamily="34" charset="0"/>
            </a:endParaRPr>
          </a:p>
        </p:txBody>
      </p:sp>
      <p:sp>
        <p:nvSpPr>
          <p:cNvPr id="9" name="Rectangle 8">
            <a:extLst>
              <a:ext uri="{FF2B5EF4-FFF2-40B4-BE49-F238E27FC236}">
                <a16:creationId xmlns:a16="http://schemas.microsoft.com/office/drawing/2014/main" id="{17D23825-2846-4B60-B848-23454FD87717}"/>
              </a:ext>
            </a:extLst>
          </p:cNvPr>
          <p:cNvSpPr/>
          <p:nvPr/>
        </p:nvSpPr>
        <p:spPr>
          <a:xfrm>
            <a:off x="7104299" y="430652"/>
            <a:ext cx="45719" cy="3976165"/>
          </a:xfrm>
          <a:prstGeom prst="rect">
            <a:avLst/>
          </a:prstGeom>
          <a:solidFill>
            <a:srgbClr val="F3B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E5823"/>
              </a:solidFill>
            </a:endParaRPr>
          </a:p>
        </p:txBody>
      </p:sp>
      <p:pic>
        <p:nvPicPr>
          <p:cNvPr id="3" name="Picture 2" descr="Chart&#10;&#10;Description automatically generated with low confidence">
            <a:extLst>
              <a:ext uri="{FF2B5EF4-FFF2-40B4-BE49-F238E27FC236}">
                <a16:creationId xmlns:a16="http://schemas.microsoft.com/office/drawing/2014/main" id="{DA7BF756-18AF-4DE4-A387-2372450CA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50" y="631231"/>
            <a:ext cx="6657898" cy="1758007"/>
          </a:xfrm>
          <a:prstGeom prst="rect">
            <a:avLst/>
          </a:prstGeom>
        </p:spPr>
      </p:pic>
      <p:pic>
        <p:nvPicPr>
          <p:cNvPr id="12" name="Picture 11" descr="Chart&#10;&#10;Description automatically generated">
            <a:extLst>
              <a:ext uri="{FF2B5EF4-FFF2-40B4-BE49-F238E27FC236}">
                <a16:creationId xmlns:a16="http://schemas.microsoft.com/office/drawing/2014/main" id="{3E5CC516-C502-4DFD-993C-1D2A281E5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50" y="2489528"/>
            <a:ext cx="6657898" cy="1852396"/>
          </a:xfrm>
          <a:prstGeom prst="rect">
            <a:avLst/>
          </a:prstGeom>
        </p:spPr>
      </p:pic>
    </p:spTree>
    <p:extLst>
      <p:ext uri="{BB962C8B-B14F-4D97-AF65-F5344CB8AC3E}">
        <p14:creationId xmlns:p14="http://schemas.microsoft.com/office/powerpoint/2010/main" val="207338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8B50D48-FA9E-411E-924D-9F442D628ED3}"/>
              </a:ext>
            </a:extLst>
          </p:cNvPr>
          <p:cNvSpPr txBox="1"/>
          <p:nvPr/>
        </p:nvSpPr>
        <p:spPr>
          <a:xfrm>
            <a:off x="5067545" y="451141"/>
            <a:ext cx="4143255" cy="4124206"/>
          </a:xfrm>
          <a:prstGeom prst="rect">
            <a:avLst/>
          </a:prstGeom>
          <a:noFill/>
          <a:ln w="25400">
            <a:noFill/>
          </a:ln>
        </p:spPr>
        <p:txBody>
          <a:bodyPr wrap="square" lIns="91440" tIns="45720" rIns="91440" bIns="45720" rtlCol="0" anchor="t">
            <a:spAutoFit/>
          </a:bodyPr>
          <a:lstStyle/>
          <a:p>
            <a:pPr defTabSz="914400">
              <a:defRPr/>
            </a:pPr>
            <a:r>
              <a:rPr lang="en-US" sz="1000" b="1" kern="0" dirty="0">
                <a:solidFill>
                  <a:srgbClr val="C00000"/>
                </a:solidFill>
                <a:latin typeface="Lato Heavy"/>
                <a:ea typeface="Lato Heavy" panose="020F0502020204030203" pitchFamily="34" charset="0"/>
                <a:cs typeface="Lato Heavy" panose="020F0502020204030203" pitchFamily="34" charset="0"/>
              </a:rPr>
              <a:t>Development forecast performance to March 2022</a:t>
            </a:r>
            <a:endParaRPr kumimoji="0" lang="en-US" sz="1000" b="1" i="0" u="none" strike="noStrike" kern="0" cap="none" spc="0" normalizeH="0" baseline="0" noProof="0" dirty="0">
              <a:ln>
                <a:noFill/>
              </a:ln>
              <a:solidFill>
                <a:srgbClr val="C00000"/>
              </a:solidFill>
              <a:effectLst/>
              <a:uLnTx/>
              <a:uFillTx/>
              <a:latin typeface="Lato Heavy"/>
              <a:ea typeface="Lato Heavy" panose="020F0502020204030203" pitchFamily="34" charset="0"/>
              <a:cs typeface="Lato Heavy" panose="020F050202020403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ea typeface="+mn-lt"/>
              <a:cs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Lato Light"/>
                <a:cs typeface="Calibri"/>
              </a:rPr>
              <a:t>Total forecast spend in 2021/22 is £36.9m and is in line with budget; £1.2m of the total forecast spend relates to uncommitted costs and work is on-going to secure schemes. 178 homes have been delivered to December, and the forecast for the year is 255 homes (includes nil uncommitted homes), compared to the budget of 336 homes.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effectLst/>
              <a:uLnTx/>
              <a:uFillTx/>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latin typeface="Lato Light"/>
                <a:cs typeface="Calibri"/>
              </a:rPr>
              <a:t>Sales activity to December has generated £6.6m, the income received is greater for open market sales due to slippage from 2020/21 and shared ownership income is lower due to the timing of sales, however the average profit per sale is benefitting from market value increases.</a:t>
            </a:r>
          </a:p>
          <a:p>
            <a:pPr marL="0" marR="0" lvl="0" indent="0" defTabSz="914400" eaLnBrk="1" fontAlgn="auto" latinLnBrk="0" hangingPunct="1">
              <a:lnSpc>
                <a:spcPct val="100000"/>
              </a:lnSpc>
              <a:spcBef>
                <a:spcPts val="0"/>
              </a:spcBef>
              <a:spcAft>
                <a:spcPts val="0"/>
              </a:spcAft>
              <a:buClrTx/>
              <a:buSzTx/>
              <a:buFontTx/>
              <a:buNone/>
              <a:tabLst/>
              <a:defRPr/>
            </a:pPr>
            <a:endParaRPr lang="en-US" sz="900" kern="0" dirty="0">
              <a:latin typeface="Lato Light"/>
              <a:cs typeface="Calibri"/>
            </a:endParaRPr>
          </a:p>
          <a:p>
            <a:pPr defTabSz="914400">
              <a:defRPr/>
            </a:pPr>
            <a:r>
              <a:rPr kumimoji="0" lang="en-US" sz="900" b="0" i="0" u="none" strike="noStrike" kern="0" cap="none" spc="0" normalizeH="0" baseline="0" noProof="0" dirty="0">
                <a:ln>
                  <a:noFill/>
                </a:ln>
                <a:effectLst/>
                <a:uLnTx/>
                <a:uFillTx/>
                <a:latin typeface="Lato Light"/>
                <a:cs typeface="Calibri"/>
              </a:rPr>
              <a:t>As at the 31</a:t>
            </a:r>
            <a:r>
              <a:rPr kumimoji="0" lang="en-US" sz="900" b="0" i="0" u="none" strike="noStrike" kern="0" cap="none" spc="0" normalizeH="0" baseline="30000" noProof="0" dirty="0">
                <a:ln>
                  <a:noFill/>
                </a:ln>
                <a:effectLst/>
                <a:uLnTx/>
                <a:uFillTx/>
                <a:latin typeface="Lato Light"/>
                <a:cs typeface="Calibri"/>
              </a:rPr>
              <a:t>st</a:t>
            </a:r>
            <a:r>
              <a:rPr kumimoji="0" lang="en-US" sz="900" b="0" i="0" u="none" strike="noStrike" kern="0" cap="none" spc="0" normalizeH="0" baseline="0" noProof="0" dirty="0">
                <a:ln>
                  <a:noFill/>
                </a:ln>
                <a:effectLst/>
                <a:uLnTx/>
                <a:uFillTx/>
                <a:latin typeface="Lato Light"/>
                <a:cs typeface="Calibri"/>
              </a:rPr>
              <a:t> December 2021, 596 units are secured, and 146 units are in the pipeline.</a:t>
            </a:r>
            <a:r>
              <a:rPr lang="en-US" sz="900" kern="0" dirty="0">
                <a:latin typeface="Lato Light"/>
                <a:cs typeface="Calibri"/>
              </a:rPr>
              <a:t>  24% of approved development expenditure is committed and 9% is awaiting approval.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effectLst/>
              <a:uLnTx/>
              <a:uFillTx/>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Lato Light"/>
                <a:cs typeface="Calibri"/>
              </a:rPr>
              <a:t>Business plans are built with prudent assumptions to effectively manage risks associated with new development such as falling property values, rent values and sales risk.</a:t>
            </a:r>
          </a:p>
          <a:p>
            <a:pPr defTabSz="914400">
              <a:defRPr/>
            </a:pPr>
            <a:endParaRPr lang="en-US" sz="900" kern="0" dirty="0">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GB" sz="900" b="0" i="0" u="none" strike="noStrike" dirty="0">
                <a:solidFill>
                  <a:srgbClr val="171616"/>
                </a:solidFill>
                <a:effectLst/>
                <a:latin typeface="Lato Light" panose="020F0302020204030203" pitchFamily="34" charset="0"/>
              </a:rPr>
              <a:t>Homes England has awarded £171m of grant under the Affordable Homes Programme to a joint bid between Futures, Midland Heart and </a:t>
            </a:r>
            <a:r>
              <a:rPr lang="en-GB" sz="900" b="0" i="0" u="none" strike="noStrike" dirty="0" err="1">
                <a:solidFill>
                  <a:srgbClr val="171616"/>
                </a:solidFill>
                <a:effectLst/>
                <a:latin typeface="Lato Light" panose="020F0302020204030203" pitchFamily="34" charset="0"/>
              </a:rPr>
              <a:t>emh</a:t>
            </a:r>
            <a:r>
              <a:rPr lang="en-GB" sz="900" b="0" i="0" u="none" strike="noStrike" dirty="0">
                <a:solidFill>
                  <a:srgbClr val="171616"/>
                </a:solidFill>
                <a:effectLst/>
                <a:latin typeface="Lato Light" panose="020F0302020204030203" pitchFamily="34" charset="0"/>
              </a:rPr>
              <a:t>. This provides the Group with an additional £21.8m in funding which go towards delivering 500 homes.</a:t>
            </a:r>
          </a:p>
          <a:p>
            <a:pPr marL="0" marR="0" lvl="0" indent="0" defTabSz="914400" eaLnBrk="1" fontAlgn="auto" latinLnBrk="0" hangingPunct="1">
              <a:lnSpc>
                <a:spcPct val="100000"/>
              </a:lnSpc>
              <a:spcBef>
                <a:spcPts val="0"/>
              </a:spcBef>
              <a:spcAft>
                <a:spcPts val="0"/>
              </a:spcAft>
              <a:buClrTx/>
              <a:buSzTx/>
              <a:buFontTx/>
              <a:buNone/>
              <a:tabLst/>
              <a:defRPr/>
            </a:pPr>
            <a:endParaRPr lang="en-US" sz="900" kern="0" dirty="0">
              <a:latin typeface="Lato Light"/>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900" kern="0" dirty="0">
                <a:latin typeface="Lato Light"/>
                <a:cs typeface="Calibri"/>
              </a:rPr>
              <a:t>No reliance on sales income and/or grant income to meet financial covenants so business plans can operate effectively within their funding facilities.</a:t>
            </a:r>
          </a:p>
        </p:txBody>
      </p:sp>
      <p:sp>
        <p:nvSpPr>
          <p:cNvPr id="49" name="Rectangle 48">
            <a:extLst>
              <a:ext uri="{FF2B5EF4-FFF2-40B4-BE49-F238E27FC236}">
                <a16:creationId xmlns:a16="http://schemas.microsoft.com/office/drawing/2014/main" id="{9700C07C-6419-480E-BFDA-2DA849EB59F1}"/>
              </a:ext>
            </a:extLst>
          </p:cNvPr>
          <p:cNvSpPr/>
          <p:nvPr/>
        </p:nvSpPr>
        <p:spPr>
          <a:xfrm>
            <a:off x="1204274" y="936198"/>
            <a:ext cx="1366884" cy="194427"/>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0" name="Title 1">
            <a:extLst>
              <a:ext uri="{FF2B5EF4-FFF2-40B4-BE49-F238E27FC236}">
                <a16:creationId xmlns:a16="http://schemas.microsoft.com/office/drawing/2014/main" id="{18F59AB3-0E91-4D67-8094-35056BE36082}"/>
              </a:ext>
            </a:extLst>
          </p:cNvPr>
          <p:cNvSpPr txBox="1">
            <a:spLocks/>
          </p:cNvSpPr>
          <p:nvPr/>
        </p:nvSpPr>
        <p:spPr>
          <a:xfrm>
            <a:off x="139677" y="212630"/>
            <a:ext cx="4768586" cy="4603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400" b="1" dirty="0">
                <a:solidFill>
                  <a:srgbClr val="C00000"/>
                </a:solidFill>
                <a:latin typeface="Nunito" panose="00000500000000000000" pitchFamily="2" charset="0"/>
                <a:ea typeface="Lato" panose="020F0502020204030203" pitchFamily="34" charset="0"/>
                <a:cs typeface="Lato" panose="020F0502020204030203" pitchFamily="34" charset="0"/>
              </a:rPr>
              <a:t>Development performance</a:t>
            </a:r>
            <a:endParaRPr lang="en-GB" sz="2400" b="1" dirty="0">
              <a:solidFill>
                <a:srgbClr val="C00000"/>
              </a:solidFill>
              <a:latin typeface="Nunito" panose="00000500000000000000" pitchFamily="2" charset="0"/>
              <a:ea typeface="Lato" panose="020F0502020204030203" pitchFamily="34" charset="0"/>
              <a:cs typeface="Lato" panose="020F0502020204030203" pitchFamily="34" charset="0"/>
            </a:endParaRPr>
          </a:p>
        </p:txBody>
      </p:sp>
      <p:sp>
        <p:nvSpPr>
          <p:cNvPr id="62" name="Rectangle 61">
            <a:extLst>
              <a:ext uri="{FF2B5EF4-FFF2-40B4-BE49-F238E27FC236}">
                <a16:creationId xmlns:a16="http://schemas.microsoft.com/office/drawing/2014/main" id="{066F36B6-833B-475B-A709-1497D82FC338}"/>
              </a:ext>
            </a:extLst>
          </p:cNvPr>
          <p:cNvSpPr/>
          <p:nvPr/>
        </p:nvSpPr>
        <p:spPr>
          <a:xfrm>
            <a:off x="5043592" y="469325"/>
            <a:ext cx="47905" cy="40640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highlight>
                <a:srgbClr val="222F66"/>
              </a:highlight>
            </a:endParaRPr>
          </a:p>
        </p:txBody>
      </p:sp>
      <p:pic>
        <p:nvPicPr>
          <p:cNvPr id="5" name="Picture 4">
            <a:extLst>
              <a:ext uri="{FF2B5EF4-FFF2-40B4-BE49-F238E27FC236}">
                <a16:creationId xmlns:a16="http://schemas.microsoft.com/office/drawing/2014/main" id="{386D598F-8F85-43F4-9680-26AAF8E98CEE}"/>
              </a:ext>
            </a:extLst>
          </p:cNvPr>
          <p:cNvPicPr>
            <a:picLocks noChangeAspect="1"/>
          </p:cNvPicPr>
          <p:nvPr/>
        </p:nvPicPr>
        <p:blipFill>
          <a:blip r:embed="rId2"/>
          <a:stretch>
            <a:fillRect/>
          </a:stretch>
        </p:blipFill>
        <p:spPr>
          <a:xfrm>
            <a:off x="111211" y="694738"/>
            <a:ext cx="2317814" cy="1377815"/>
          </a:xfrm>
          <a:prstGeom prst="rect">
            <a:avLst/>
          </a:prstGeom>
        </p:spPr>
      </p:pic>
      <p:pic>
        <p:nvPicPr>
          <p:cNvPr id="6" name="Picture 5">
            <a:extLst>
              <a:ext uri="{FF2B5EF4-FFF2-40B4-BE49-F238E27FC236}">
                <a16:creationId xmlns:a16="http://schemas.microsoft.com/office/drawing/2014/main" id="{2B0B0CAC-3835-44CE-8F28-8187B801479B}"/>
              </a:ext>
            </a:extLst>
          </p:cNvPr>
          <p:cNvPicPr>
            <a:picLocks noChangeAspect="1"/>
          </p:cNvPicPr>
          <p:nvPr/>
        </p:nvPicPr>
        <p:blipFill>
          <a:blip r:embed="rId3"/>
          <a:stretch>
            <a:fillRect/>
          </a:stretch>
        </p:blipFill>
        <p:spPr>
          <a:xfrm>
            <a:off x="2564354" y="691206"/>
            <a:ext cx="2408172" cy="1377814"/>
          </a:xfrm>
          <a:prstGeom prst="rect">
            <a:avLst/>
          </a:prstGeom>
        </p:spPr>
      </p:pic>
      <p:pic>
        <p:nvPicPr>
          <p:cNvPr id="8" name="Picture 7">
            <a:extLst>
              <a:ext uri="{FF2B5EF4-FFF2-40B4-BE49-F238E27FC236}">
                <a16:creationId xmlns:a16="http://schemas.microsoft.com/office/drawing/2014/main" id="{B9A06112-6384-47B9-82BF-DF2F0C2C12E0}"/>
              </a:ext>
            </a:extLst>
          </p:cNvPr>
          <p:cNvPicPr>
            <a:picLocks noChangeAspect="1"/>
          </p:cNvPicPr>
          <p:nvPr/>
        </p:nvPicPr>
        <p:blipFill>
          <a:blip r:embed="rId4"/>
          <a:stretch>
            <a:fillRect/>
          </a:stretch>
        </p:blipFill>
        <p:spPr>
          <a:xfrm>
            <a:off x="634686" y="2310480"/>
            <a:ext cx="3872943" cy="2166547"/>
          </a:xfrm>
          <a:prstGeom prst="rect">
            <a:avLst/>
          </a:prstGeom>
        </p:spPr>
      </p:pic>
    </p:spTree>
    <p:extLst>
      <p:ext uri="{BB962C8B-B14F-4D97-AF65-F5344CB8AC3E}">
        <p14:creationId xmlns:p14="http://schemas.microsoft.com/office/powerpoint/2010/main" val="3007413311"/>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D9ACA1F6C68245A7D57D2CEE6866FC" ma:contentTypeVersion="13" ma:contentTypeDescription="Create a new document." ma:contentTypeScope="" ma:versionID="52a8334b9badb564c27bcf14dc20fc26">
  <xsd:schema xmlns:xsd="http://www.w3.org/2001/XMLSchema" xmlns:xs="http://www.w3.org/2001/XMLSchema" xmlns:p="http://schemas.microsoft.com/office/2006/metadata/properties" xmlns:ns2="eeefa0de-8ad3-406a-aad5-60e74bdc6933" xmlns:ns3="a5cf7186-50e5-4829-adf3-f00d4ca46cf3" targetNamespace="http://schemas.microsoft.com/office/2006/metadata/properties" ma:root="true" ma:fieldsID="9b96058a249e4c501c17d6dc5c2ae495" ns2:_="" ns3:_="">
    <xsd:import namespace="eeefa0de-8ad3-406a-aad5-60e74bdc6933"/>
    <xsd:import namespace="a5cf7186-50e5-4829-adf3-f00d4ca46c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fa0de-8ad3-406a-aad5-60e74bdc69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cf7186-50e5-4829-adf3-f00d4ca46c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5cf7186-50e5-4829-adf3-f00d4ca46cf3">
      <UserInfo>
        <DisplayName>Turner, Darren</DisplayName>
        <AccountId>54</AccountId>
        <AccountType/>
      </UserInfo>
    </SharedWithUsers>
  </documentManagement>
</p:properties>
</file>

<file path=customXml/itemProps1.xml><?xml version="1.0" encoding="utf-8"?>
<ds:datastoreItem xmlns:ds="http://schemas.openxmlformats.org/officeDocument/2006/customXml" ds:itemID="{F22D872B-C1A8-4D8B-B9A0-E59041E083C4}">
  <ds:schemaRefs>
    <ds:schemaRef ds:uri="http://schemas.microsoft.com/sharepoint/v3/contenttype/forms"/>
  </ds:schemaRefs>
</ds:datastoreItem>
</file>

<file path=customXml/itemProps2.xml><?xml version="1.0" encoding="utf-8"?>
<ds:datastoreItem xmlns:ds="http://schemas.openxmlformats.org/officeDocument/2006/customXml" ds:itemID="{1DB3BBE2-953B-438D-B785-8C9CD6E78A66}">
  <ds:schemaRefs>
    <ds:schemaRef ds:uri="a5cf7186-50e5-4829-adf3-f00d4ca46cf3"/>
    <ds:schemaRef ds:uri="eeefa0de-8ad3-406a-aad5-60e74bdc69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44B9EF-15FA-46A1-82B5-326DCD6EAFDB}">
  <ds:schemaRefs>
    <ds:schemaRef ds:uri="a5cf7186-50e5-4829-adf3-f00d4ca46cf3"/>
    <ds:schemaRef ds:uri="eeefa0de-8ad3-406a-aad5-60e74bdc69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3373</TotalTime>
  <Words>1070</Words>
  <Application>Microsoft Office PowerPoint</Application>
  <PresentationFormat>On-screen Show (16:9)</PresentationFormat>
  <Paragraphs>118</Paragraphs>
  <Slides>7</Slides>
  <Notes>0</Notes>
  <HiddenSlides>0</HiddenSlides>
  <MMClips>0</MMClips>
  <ScaleCrop>false</ScaleCrop>
  <HeadingPairs>
    <vt:vector size="8" baseType="variant">
      <vt:variant>
        <vt:lpstr>Fonts Used</vt:lpstr>
      </vt:variant>
      <vt:variant>
        <vt:i4>6</vt:i4>
      </vt:variant>
      <vt:variant>
        <vt:lpstr>Theme</vt:lpstr>
      </vt:variant>
      <vt:variant>
        <vt:i4>4</vt:i4>
      </vt:variant>
      <vt:variant>
        <vt:lpstr>Links</vt:lpstr>
      </vt:variant>
      <vt:variant>
        <vt:i4>1</vt:i4>
      </vt:variant>
      <vt:variant>
        <vt:lpstr>Slide Titles</vt:lpstr>
      </vt:variant>
      <vt:variant>
        <vt:i4>7</vt:i4>
      </vt:variant>
    </vt:vector>
  </HeadingPairs>
  <TitlesOfParts>
    <vt:vector size="18" baseType="lpstr">
      <vt:lpstr>Arial</vt:lpstr>
      <vt:lpstr>Calibri</vt:lpstr>
      <vt:lpstr>Lato</vt:lpstr>
      <vt:lpstr>Lato Heavy</vt:lpstr>
      <vt:lpstr>Lato Light</vt:lpstr>
      <vt:lpstr>Nunito</vt:lpstr>
      <vt:lpstr>2_Custom Design</vt:lpstr>
      <vt:lpstr>Custom Design</vt:lpstr>
      <vt:lpstr>3_Custom Design</vt:lpstr>
      <vt:lpstr>1_Custom Design</vt:lpstr>
      <vt:lpstr>file:///\\fhg-fs02\Finance\Investor%20Hub\Quarterly%20information\2021-22\Qtr%203%20Decenber%202021\Qtr%203%20Dec%202021.xlsx!SOCI!R3C2:R37C10</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Andrei, Stefan</dc:creator>
  <cp:lastModifiedBy>Goodall, Alice</cp:lastModifiedBy>
  <cp:revision>105</cp:revision>
  <dcterms:created xsi:type="dcterms:W3CDTF">2020-04-29T15:25:38Z</dcterms:created>
  <dcterms:modified xsi:type="dcterms:W3CDTF">2022-03-08T16:58:58Z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0x010100F4D9ACA1F6C68245A7D57D2CEE6866FC</vt:lpwstr>
  </property>
</Properties>
</file>