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6" r:id="rId4"/>
    <p:sldMasterId id="2147483668" r:id="rId5"/>
    <p:sldMasterId id="2147483758" r:id="rId6"/>
    <p:sldMasterId id="2147483770" r:id="rId7"/>
  </p:sldMasterIdLst>
  <p:notesMasterIdLst>
    <p:notesMasterId r:id="rId15"/>
  </p:notesMasterIdLst>
  <p:sldIdLst>
    <p:sldId id="263" r:id="rId8"/>
    <p:sldId id="264" r:id="rId9"/>
    <p:sldId id="397" r:id="rId10"/>
    <p:sldId id="288" r:id="rId11"/>
    <p:sldId id="395" r:id="rId12"/>
    <p:sldId id="289" r:id="rId13"/>
    <p:sldId id="396"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F66"/>
    <a:srgbClr val="10A7E0"/>
    <a:srgbClr val="F3B11F"/>
    <a:srgbClr val="42A147"/>
    <a:srgbClr val="005051"/>
    <a:srgbClr val="EE5823"/>
    <a:srgbClr val="F2F2F2"/>
    <a:srgbClr val="00A3DC"/>
    <a:srgbClr val="FFFFFF"/>
    <a:srgbClr val="C01E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2" d="100"/>
          <a:sy n="162" d="100"/>
        </p:scale>
        <p:origin x="13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CBB67-6C6A-4E30-877B-4A913B3CE9BE}" type="datetimeFigureOut">
              <a:rPr lang="en-GB" smtClean="0"/>
              <a:t>04/01/2022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B153-B1DF-48CC-B11D-C0327B11D58F}" type="slidenum">
              <a:rPr lang="en-GB" smtClean="0"/>
              <a:t>‹#›</a:t>
            </a:fld>
            <a:endParaRPr lang="en-GB" dirty="0"/>
          </a:p>
        </p:txBody>
      </p:sp>
    </p:spTree>
    <p:extLst>
      <p:ext uri="{BB962C8B-B14F-4D97-AF65-F5344CB8AC3E}">
        <p14:creationId xmlns:p14="http://schemas.microsoft.com/office/powerpoint/2010/main" val="2642276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94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92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842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992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hart, pie chart&#10;&#10;Description automatically generated">
            <a:extLst>
              <a:ext uri="{FF2B5EF4-FFF2-40B4-BE49-F238E27FC236}">
                <a16:creationId xmlns:a16="http://schemas.microsoft.com/office/drawing/2014/main" id="{3B73D4BD-6B20-4C78-BA7D-52D64192FE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13"/>
            <a:ext cx="9144000" cy="5131674"/>
          </a:xfrm>
          <a:prstGeom prst="rect">
            <a:avLst/>
          </a:prstGeom>
        </p:spPr>
      </p:pic>
    </p:spTree>
    <p:extLst>
      <p:ext uri="{BB962C8B-B14F-4D97-AF65-F5344CB8AC3E}">
        <p14:creationId xmlns:p14="http://schemas.microsoft.com/office/powerpoint/2010/main" val="1539387297"/>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6A7BE127-DF41-4A9A-9B42-10F738F1DF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263"/>
            <a:ext cx="9144000" cy="5131674"/>
          </a:xfrm>
          <a:prstGeom prst="rect">
            <a:avLst/>
          </a:prstGeom>
        </p:spPr>
      </p:pic>
    </p:spTree>
    <p:extLst>
      <p:ext uri="{BB962C8B-B14F-4D97-AF65-F5344CB8AC3E}">
        <p14:creationId xmlns:p14="http://schemas.microsoft.com/office/powerpoint/2010/main" val="3987067199"/>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193040"/>
      </p:ext>
    </p:extLst>
  </p:cSld>
  <p:clrMap bg1="lt1" tx1="dk1" bg2="lt2" tx2="dk2" accent1="accent1" accent2="accent2" accent3="accent3" accent4="accent4" accent5="accent5" accent6="accent6" hlink="hlink" folHlink="folHlink"/>
  <p:sldLayoutIdLst>
    <p:sldLayoutId id="214748376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F46A067E-4B84-4784-BEC0-1D8CDF57C6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13"/>
            <a:ext cx="9144000" cy="5131674"/>
          </a:xfrm>
          <a:prstGeom prst="rect">
            <a:avLst/>
          </a:prstGeom>
        </p:spPr>
      </p:pic>
      <p:sp>
        <p:nvSpPr>
          <p:cNvPr id="2" name="Rectangle 1">
            <a:extLst>
              <a:ext uri="{FF2B5EF4-FFF2-40B4-BE49-F238E27FC236}">
                <a16:creationId xmlns:a16="http://schemas.microsoft.com/office/drawing/2014/main" id="{71171DB0-B225-41CA-ACB5-3C0066E676D4}"/>
              </a:ext>
            </a:extLst>
          </p:cNvPr>
          <p:cNvSpPr/>
          <p:nvPr userDrawn="1"/>
        </p:nvSpPr>
        <p:spPr>
          <a:xfrm>
            <a:off x="135685" y="58994"/>
            <a:ext cx="1392248" cy="90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11005854"/>
      </p:ext>
    </p:extLst>
  </p:cSld>
  <p:clrMap bg1="lt1" tx1="dk1" bg2="lt2" tx2="dk2" accent1="accent1" accent2="accent2" accent3="accent3" accent4="accent4" accent5="accent5" accent6="accent6" hlink="hlink" folHlink="folHlink"/>
  <p:sldLayoutIdLst>
    <p:sldLayoutId id="214748377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file:///\\fhg-fs02\Finance\Investor%20Hub\Quarterly%20information\2021-22\Qtr%202%20September%202021\Qtr%202%20Sept%202021.xlsx!SOCI!R3C2:R37C10" TargetMode="Externa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722D-D371-489C-9550-BA2686DB9C29}"/>
              </a:ext>
            </a:extLst>
          </p:cNvPr>
          <p:cNvSpPr txBox="1">
            <a:spLocks/>
          </p:cNvSpPr>
          <p:nvPr/>
        </p:nvSpPr>
        <p:spPr>
          <a:xfrm>
            <a:off x="267060" y="1868792"/>
            <a:ext cx="4304941" cy="4873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500" b="1" dirty="0">
                <a:solidFill>
                  <a:schemeClr val="bg1"/>
                </a:solidFill>
                <a:latin typeface="Nunito" panose="00000500000000000000" pitchFamily="2" charset="0"/>
                <a:ea typeface="Lato" panose="020F0502020204030203" pitchFamily="34" charset="0"/>
                <a:cs typeface="Lato" panose="020F0502020204030203" pitchFamily="34" charset="0"/>
              </a:rPr>
              <a:t>2021-22</a:t>
            </a:r>
          </a:p>
          <a:p>
            <a:r>
              <a:rPr lang="da-DK" sz="3500" b="1" dirty="0">
                <a:solidFill>
                  <a:schemeClr val="bg1"/>
                </a:solidFill>
                <a:latin typeface="Nunito" panose="00000500000000000000" pitchFamily="2" charset="0"/>
                <a:ea typeface="Lato" panose="020F0502020204030203" pitchFamily="34" charset="0"/>
                <a:cs typeface="Lato" panose="020F0502020204030203" pitchFamily="34" charset="0"/>
              </a:rPr>
              <a:t>Performance to September 2021</a:t>
            </a:r>
            <a:endParaRPr lang="en-GB" sz="3500" b="1" dirty="0">
              <a:solidFill>
                <a:schemeClr val="bg1"/>
              </a:solidFill>
              <a:latin typeface="Nunito" panose="00000500000000000000" pitchFamily="2" charset="0"/>
              <a:ea typeface="Lato" panose="020F0502020204030203" pitchFamily="34" charset="0"/>
              <a:cs typeface="Lato" panose="020F0502020204030203" pitchFamily="34" charset="0"/>
            </a:endParaRPr>
          </a:p>
        </p:txBody>
      </p:sp>
      <p:sp>
        <p:nvSpPr>
          <p:cNvPr id="5" name="Subtitle 2">
            <a:extLst>
              <a:ext uri="{FF2B5EF4-FFF2-40B4-BE49-F238E27FC236}">
                <a16:creationId xmlns:a16="http://schemas.microsoft.com/office/drawing/2014/main" id="{CA837954-140D-412B-9476-78B392190D1B}"/>
              </a:ext>
            </a:extLst>
          </p:cNvPr>
          <p:cNvSpPr txBox="1">
            <a:spLocks/>
          </p:cNvSpPr>
          <p:nvPr/>
        </p:nvSpPr>
        <p:spPr>
          <a:xfrm>
            <a:off x="286109" y="4089195"/>
            <a:ext cx="8562616" cy="641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01522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B8EA3E-CBBA-476A-A951-903F0E43ACC7}"/>
              </a:ext>
            </a:extLst>
          </p:cNvPr>
          <p:cNvSpPr/>
          <p:nvPr/>
        </p:nvSpPr>
        <p:spPr>
          <a:xfrm>
            <a:off x="0" y="0"/>
            <a:ext cx="1840089" cy="5143500"/>
          </a:xfrm>
          <a:prstGeom prst="rect">
            <a:avLst/>
          </a:prstGeom>
          <a:solidFill>
            <a:srgbClr val="22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phic 5">
            <a:extLst>
              <a:ext uri="{FF2B5EF4-FFF2-40B4-BE49-F238E27FC236}">
                <a16:creationId xmlns:a16="http://schemas.microsoft.com/office/drawing/2014/main" id="{AB915793-1AE5-41B5-918B-23ECF50452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063" y="3363727"/>
            <a:ext cx="2444044" cy="2644618"/>
          </a:xfrm>
          <a:prstGeom prst="rect">
            <a:avLst/>
          </a:prstGeom>
        </p:spPr>
      </p:pic>
      <p:sp>
        <p:nvSpPr>
          <p:cNvPr id="18" name="Title 1">
            <a:extLst>
              <a:ext uri="{FF2B5EF4-FFF2-40B4-BE49-F238E27FC236}">
                <a16:creationId xmlns:a16="http://schemas.microsoft.com/office/drawing/2014/main" id="{78CDD9F4-C227-4C9D-9BBC-1E37B0F1675A}"/>
              </a:ext>
            </a:extLst>
          </p:cNvPr>
          <p:cNvSpPr txBox="1">
            <a:spLocks/>
          </p:cNvSpPr>
          <p:nvPr/>
        </p:nvSpPr>
        <p:spPr>
          <a:xfrm>
            <a:off x="77253" y="136017"/>
            <a:ext cx="1684125" cy="4603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600" b="1" dirty="0">
                <a:solidFill>
                  <a:schemeClr val="bg1"/>
                </a:solidFill>
                <a:latin typeface="Nunito" panose="00000500000000000000" pitchFamily="2" charset="0"/>
                <a:ea typeface="Lato" panose="020F0502020204030203" pitchFamily="34" charset="0"/>
                <a:cs typeface="Lato" panose="020F0502020204030203" pitchFamily="34" charset="0"/>
              </a:rPr>
              <a:t>Areas to</a:t>
            </a:r>
          </a:p>
          <a:p>
            <a:r>
              <a:rPr lang="da-DK" sz="2600" b="1" dirty="0">
                <a:solidFill>
                  <a:schemeClr val="bg1"/>
                </a:solidFill>
                <a:latin typeface="Nunito" panose="00000500000000000000" pitchFamily="2" charset="0"/>
                <a:ea typeface="Lato" panose="020F0502020204030203" pitchFamily="34" charset="0"/>
                <a:cs typeface="Lato" panose="020F0502020204030203" pitchFamily="34" charset="0"/>
              </a:rPr>
              <a:t>cover</a:t>
            </a:r>
            <a:endParaRPr lang="en-GB" sz="2600" b="1" dirty="0">
              <a:solidFill>
                <a:schemeClr val="bg1"/>
              </a:solidFill>
              <a:latin typeface="Nunito" panose="00000500000000000000" pitchFamily="2"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4D3BE966-1BA4-47C5-82BE-1C5AC4C7CFC5}"/>
              </a:ext>
            </a:extLst>
          </p:cNvPr>
          <p:cNvSpPr txBox="1"/>
          <p:nvPr/>
        </p:nvSpPr>
        <p:spPr>
          <a:xfrm>
            <a:off x="2297886" y="692662"/>
            <a:ext cx="1004237" cy="276999"/>
          </a:xfrm>
          <a:prstGeom prst="rect">
            <a:avLst/>
          </a:prstGeom>
          <a:noFill/>
        </p:spPr>
        <p:txBody>
          <a:bodyPr wrap="square" rtlCol="0">
            <a:spAutoFit/>
          </a:bodyPr>
          <a:lstStyle/>
          <a:p>
            <a:pPr algn="l" rtl="0" fontAlgn="base"/>
            <a:r>
              <a:rPr lang="en-GB" sz="1200" b="1" i="0" u="none" strike="noStrike" dirty="0">
                <a:solidFill>
                  <a:srgbClr val="222F66"/>
                </a:solidFill>
                <a:effectLst/>
                <a:latin typeface="Lato" panose="020F0502020204030203" pitchFamily="34" charset="0"/>
                <a:ea typeface="Lato" panose="020F0502020204030203" pitchFamily="34" charset="0"/>
                <a:cs typeface="Lato" panose="020F0502020204030203" pitchFamily="34" charset="0"/>
              </a:rPr>
              <a:t>Section 1</a:t>
            </a:r>
            <a:endParaRPr lang="en-US" sz="1200" b="0" i="0" dirty="0">
              <a:solidFill>
                <a:srgbClr val="222F66"/>
              </a:solidFill>
              <a:effectLst/>
              <a:latin typeface="Lato" panose="020F0502020204030203" pitchFamily="34" charset="0"/>
              <a:ea typeface="Lato" panose="020F0502020204030203" pitchFamily="34" charset="0"/>
              <a:cs typeface="Lato" panose="020F0502020204030203" pitchFamily="34" charset="0"/>
            </a:endParaRPr>
          </a:p>
        </p:txBody>
      </p:sp>
      <p:cxnSp>
        <p:nvCxnSpPr>
          <p:cNvPr id="8" name="Straight Connector 7">
            <a:extLst>
              <a:ext uri="{FF2B5EF4-FFF2-40B4-BE49-F238E27FC236}">
                <a16:creationId xmlns:a16="http://schemas.microsoft.com/office/drawing/2014/main" id="{87F37D85-03F5-4069-85C2-85FF3E1149A2}"/>
              </a:ext>
            </a:extLst>
          </p:cNvPr>
          <p:cNvCxnSpPr>
            <a:cxnSpLocks/>
          </p:cNvCxnSpPr>
          <p:nvPr/>
        </p:nvCxnSpPr>
        <p:spPr>
          <a:xfrm>
            <a:off x="2393739" y="596409"/>
            <a:ext cx="4172243"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92BB22D-9CCD-4956-94CA-59CDD667157D}"/>
              </a:ext>
            </a:extLst>
          </p:cNvPr>
          <p:cNvCxnSpPr>
            <a:cxnSpLocks/>
          </p:cNvCxnSpPr>
          <p:nvPr/>
        </p:nvCxnSpPr>
        <p:spPr>
          <a:xfrm>
            <a:off x="2395742" y="1090071"/>
            <a:ext cx="4164341"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0EE66A57-7E43-43DA-AE4A-D6C36369B01F}"/>
              </a:ext>
            </a:extLst>
          </p:cNvPr>
          <p:cNvSpPr txBox="1"/>
          <p:nvPr/>
        </p:nvSpPr>
        <p:spPr>
          <a:xfrm>
            <a:off x="3290325" y="642950"/>
            <a:ext cx="3263859" cy="276999"/>
          </a:xfrm>
          <a:prstGeom prst="rect">
            <a:avLst/>
          </a:prstGeom>
          <a:noFill/>
        </p:spPr>
        <p:txBody>
          <a:bodyPr wrap="square" rtlCol="0">
            <a:spAutoFit/>
          </a:bodyPr>
          <a:lstStyle/>
          <a:p>
            <a:pPr algn="l" rtl="0" fontAlgn="base"/>
            <a:r>
              <a:rPr lang="en-GB" sz="1200" i="0" u="none" strike="noStrike" dirty="0">
                <a:effectLst/>
                <a:latin typeface="Lato" panose="020F0502020204030203" pitchFamily="34" charset="0"/>
                <a:ea typeface="Lato" panose="020F0502020204030203" pitchFamily="34" charset="0"/>
                <a:cs typeface="Lato" panose="020F0502020204030203" pitchFamily="34" charset="0"/>
              </a:rPr>
              <a:t>Key messages and financial highlights</a:t>
            </a:r>
            <a:endParaRPr lang="en-US" sz="1200" i="0" dirty="0">
              <a:effectLst/>
              <a:latin typeface="Lato" panose="020F0502020204030203" pitchFamily="34" charset="0"/>
              <a:ea typeface="Lato" panose="020F0502020204030203" pitchFamily="34" charset="0"/>
              <a:cs typeface="Lato" panose="020F0502020204030203" pitchFamily="34" charset="0"/>
            </a:endParaRPr>
          </a:p>
        </p:txBody>
      </p:sp>
      <p:sp>
        <p:nvSpPr>
          <p:cNvPr id="52" name="TextBox 51">
            <a:extLst>
              <a:ext uri="{FF2B5EF4-FFF2-40B4-BE49-F238E27FC236}">
                <a16:creationId xmlns:a16="http://schemas.microsoft.com/office/drawing/2014/main" id="{DD2E759D-011E-4074-8DC7-FF28FC492D33}"/>
              </a:ext>
            </a:extLst>
          </p:cNvPr>
          <p:cNvSpPr txBox="1"/>
          <p:nvPr/>
        </p:nvSpPr>
        <p:spPr>
          <a:xfrm>
            <a:off x="2291987" y="1186322"/>
            <a:ext cx="1004237" cy="276999"/>
          </a:xfrm>
          <a:prstGeom prst="rect">
            <a:avLst/>
          </a:prstGeom>
          <a:noFill/>
        </p:spPr>
        <p:txBody>
          <a:bodyPr wrap="square" rtlCol="0">
            <a:spAutoFit/>
          </a:bodyPr>
          <a:lstStyle/>
          <a:p>
            <a:pPr algn="l" rtl="0" fontAlgn="base"/>
            <a:r>
              <a:rPr lang="en-GB" sz="1200" b="1" i="0" u="none" strike="noStrike" dirty="0">
                <a:solidFill>
                  <a:srgbClr val="222F66"/>
                </a:solidFill>
                <a:effectLst/>
                <a:latin typeface="Lato" panose="020F0502020204030203" pitchFamily="34" charset="0"/>
                <a:ea typeface="Lato" panose="020F0502020204030203" pitchFamily="34" charset="0"/>
                <a:cs typeface="Lato" panose="020F0502020204030203" pitchFamily="34" charset="0"/>
              </a:rPr>
              <a:t>Section 2</a:t>
            </a:r>
            <a:endParaRPr lang="en-US" sz="1200" b="0" i="0" dirty="0">
              <a:solidFill>
                <a:srgbClr val="222F66"/>
              </a:solidFill>
              <a:effectLst/>
              <a:latin typeface="Lato" panose="020F0502020204030203" pitchFamily="34" charset="0"/>
              <a:ea typeface="Lato" panose="020F0502020204030203" pitchFamily="34" charset="0"/>
              <a:cs typeface="Lato" panose="020F0502020204030203" pitchFamily="34" charset="0"/>
            </a:endParaRPr>
          </a:p>
        </p:txBody>
      </p:sp>
      <p:cxnSp>
        <p:nvCxnSpPr>
          <p:cNvPr id="54" name="Straight Connector 53">
            <a:extLst>
              <a:ext uri="{FF2B5EF4-FFF2-40B4-BE49-F238E27FC236}">
                <a16:creationId xmlns:a16="http://schemas.microsoft.com/office/drawing/2014/main" id="{C2BF7FAB-D77F-4250-952D-B1F3F96F726D}"/>
              </a:ext>
            </a:extLst>
          </p:cNvPr>
          <p:cNvCxnSpPr>
            <a:cxnSpLocks/>
          </p:cNvCxnSpPr>
          <p:nvPr/>
        </p:nvCxnSpPr>
        <p:spPr>
          <a:xfrm>
            <a:off x="2389843" y="1583731"/>
            <a:ext cx="4164341"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33675FDA-A0C7-4ABF-9894-B061907433EA}"/>
              </a:ext>
            </a:extLst>
          </p:cNvPr>
          <p:cNvSpPr txBox="1"/>
          <p:nvPr/>
        </p:nvSpPr>
        <p:spPr>
          <a:xfrm>
            <a:off x="3296224" y="1147104"/>
            <a:ext cx="2927596" cy="461665"/>
          </a:xfrm>
          <a:prstGeom prst="rect">
            <a:avLst/>
          </a:prstGeom>
          <a:noFill/>
        </p:spPr>
        <p:txBody>
          <a:bodyPr wrap="square" rtlCol="0">
            <a:spAutoFit/>
          </a:bodyPr>
          <a:lstStyle/>
          <a:p>
            <a:pPr algn="l" rtl="0" fontAlgn="base"/>
            <a:r>
              <a:rPr lang="en-GB" sz="1200" i="0" u="none" strike="noStrike" dirty="0">
                <a:effectLst/>
                <a:latin typeface="Lato" panose="020F0502020204030203" pitchFamily="34" charset="0"/>
                <a:ea typeface="Lato" panose="020F0502020204030203" pitchFamily="34" charset="0"/>
                <a:cs typeface="Lato" panose="020F0502020204030203" pitchFamily="34" charset="0"/>
              </a:rPr>
              <a:t>Financial performance – actual compared to budget</a:t>
            </a:r>
            <a:endParaRPr lang="en-US" sz="1200" i="0" dirty="0">
              <a:effectLst/>
              <a:latin typeface="Lato" panose="020F0502020204030203" pitchFamily="34" charset="0"/>
              <a:ea typeface="Lato" panose="020F0502020204030203" pitchFamily="34" charset="0"/>
              <a:cs typeface="Lato" panose="020F0502020204030203" pitchFamily="34" charset="0"/>
            </a:endParaRPr>
          </a:p>
        </p:txBody>
      </p:sp>
      <p:sp>
        <p:nvSpPr>
          <p:cNvPr id="56" name="TextBox 55">
            <a:extLst>
              <a:ext uri="{FF2B5EF4-FFF2-40B4-BE49-F238E27FC236}">
                <a16:creationId xmlns:a16="http://schemas.microsoft.com/office/drawing/2014/main" id="{4803CB67-D360-4F3E-8295-F9A07D16A0BC}"/>
              </a:ext>
            </a:extLst>
          </p:cNvPr>
          <p:cNvSpPr txBox="1"/>
          <p:nvPr/>
        </p:nvSpPr>
        <p:spPr>
          <a:xfrm>
            <a:off x="2291987" y="1679332"/>
            <a:ext cx="1004237" cy="276999"/>
          </a:xfrm>
          <a:prstGeom prst="rect">
            <a:avLst/>
          </a:prstGeom>
          <a:noFill/>
        </p:spPr>
        <p:txBody>
          <a:bodyPr wrap="square" rtlCol="0">
            <a:spAutoFit/>
          </a:bodyPr>
          <a:lstStyle/>
          <a:p>
            <a:pPr algn="l" rtl="0" fontAlgn="base"/>
            <a:r>
              <a:rPr lang="en-GB" sz="1200" b="1" i="0" u="none" strike="noStrike" dirty="0">
                <a:solidFill>
                  <a:srgbClr val="222F66"/>
                </a:solidFill>
                <a:effectLst/>
                <a:latin typeface="Lato" panose="020F0502020204030203" pitchFamily="34" charset="0"/>
                <a:ea typeface="Lato" panose="020F0502020204030203" pitchFamily="34" charset="0"/>
                <a:cs typeface="Lato" panose="020F0502020204030203" pitchFamily="34" charset="0"/>
              </a:rPr>
              <a:t>Section 3</a:t>
            </a:r>
            <a:endParaRPr lang="en-US" sz="1200" b="0" i="0" dirty="0">
              <a:solidFill>
                <a:srgbClr val="222F66"/>
              </a:solidFill>
              <a:effectLst/>
              <a:latin typeface="Lato" panose="020F0502020204030203" pitchFamily="34" charset="0"/>
              <a:ea typeface="Lato" panose="020F0502020204030203" pitchFamily="34" charset="0"/>
              <a:cs typeface="Lato" panose="020F0502020204030203" pitchFamily="34" charset="0"/>
            </a:endParaRPr>
          </a:p>
        </p:txBody>
      </p:sp>
      <p:cxnSp>
        <p:nvCxnSpPr>
          <p:cNvPr id="58" name="Straight Connector 57">
            <a:extLst>
              <a:ext uri="{FF2B5EF4-FFF2-40B4-BE49-F238E27FC236}">
                <a16:creationId xmlns:a16="http://schemas.microsoft.com/office/drawing/2014/main" id="{C7B7CF31-D791-4CB5-8B82-A95AE2DB167D}"/>
              </a:ext>
            </a:extLst>
          </p:cNvPr>
          <p:cNvCxnSpPr>
            <a:cxnSpLocks/>
          </p:cNvCxnSpPr>
          <p:nvPr/>
        </p:nvCxnSpPr>
        <p:spPr>
          <a:xfrm>
            <a:off x="2389843" y="2076741"/>
            <a:ext cx="4164341"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3EA7DB40-B661-4217-A960-4B5C9224E044}"/>
              </a:ext>
            </a:extLst>
          </p:cNvPr>
          <p:cNvSpPr txBox="1"/>
          <p:nvPr/>
        </p:nvSpPr>
        <p:spPr>
          <a:xfrm>
            <a:off x="3296224" y="1679331"/>
            <a:ext cx="2927596" cy="276999"/>
          </a:xfrm>
          <a:prstGeom prst="rect">
            <a:avLst/>
          </a:prstGeom>
          <a:noFill/>
        </p:spPr>
        <p:txBody>
          <a:bodyPr wrap="square" rtlCol="0">
            <a:spAutoFit/>
          </a:bodyPr>
          <a:lstStyle/>
          <a:p>
            <a:pPr algn="l" rtl="0" fontAlgn="base"/>
            <a:r>
              <a:rPr lang="en-GB" sz="1200" i="0" u="none" strike="noStrike" dirty="0">
                <a:effectLst/>
                <a:latin typeface="Lato" panose="020F0502020204030203" pitchFamily="34" charset="0"/>
                <a:ea typeface="Lato" panose="020F0502020204030203" pitchFamily="34" charset="0"/>
                <a:cs typeface="Lato" panose="020F0502020204030203" pitchFamily="34" charset="0"/>
              </a:rPr>
              <a:t>Income arrears</a:t>
            </a:r>
            <a:endParaRPr lang="en-US" sz="1200" i="0" dirty="0">
              <a:effectLst/>
              <a:latin typeface="Lato" panose="020F0502020204030203" pitchFamily="34" charset="0"/>
              <a:ea typeface="Lato" panose="020F0502020204030203" pitchFamily="34" charset="0"/>
              <a:cs typeface="Lato" panose="020F0502020204030203" pitchFamily="34" charset="0"/>
            </a:endParaRPr>
          </a:p>
        </p:txBody>
      </p:sp>
      <p:sp>
        <p:nvSpPr>
          <p:cNvPr id="60" name="TextBox 59">
            <a:extLst>
              <a:ext uri="{FF2B5EF4-FFF2-40B4-BE49-F238E27FC236}">
                <a16:creationId xmlns:a16="http://schemas.microsoft.com/office/drawing/2014/main" id="{082B35D7-3B8C-47FC-9E0D-30F162C000CC}"/>
              </a:ext>
            </a:extLst>
          </p:cNvPr>
          <p:cNvSpPr txBox="1"/>
          <p:nvPr/>
        </p:nvSpPr>
        <p:spPr>
          <a:xfrm>
            <a:off x="2286088" y="2172340"/>
            <a:ext cx="1004237" cy="276999"/>
          </a:xfrm>
          <a:prstGeom prst="rect">
            <a:avLst/>
          </a:prstGeom>
          <a:noFill/>
        </p:spPr>
        <p:txBody>
          <a:bodyPr wrap="square" rtlCol="0">
            <a:spAutoFit/>
          </a:bodyPr>
          <a:lstStyle/>
          <a:p>
            <a:pPr algn="l" rtl="0" fontAlgn="base"/>
            <a:r>
              <a:rPr lang="en-GB" sz="1200" b="1" i="0" u="none" strike="noStrike" dirty="0">
                <a:solidFill>
                  <a:srgbClr val="222F66"/>
                </a:solidFill>
                <a:effectLst/>
                <a:latin typeface="Lato" panose="020F0502020204030203" pitchFamily="34" charset="0"/>
                <a:ea typeface="Lato" panose="020F0502020204030203" pitchFamily="34" charset="0"/>
                <a:cs typeface="Lato" panose="020F0502020204030203" pitchFamily="34" charset="0"/>
              </a:rPr>
              <a:t>Section 4</a:t>
            </a:r>
            <a:endParaRPr lang="en-US" sz="1200" b="0" i="0" dirty="0">
              <a:solidFill>
                <a:srgbClr val="222F66"/>
              </a:solidFill>
              <a:effectLst/>
              <a:latin typeface="Lato" panose="020F0502020204030203" pitchFamily="34" charset="0"/>
              <a:ea typeface="Lato" panose="020F0502020204030203" pitchFamily="34" charset="0"/>
              <a:cs typeface="Lato" panose="020F0502020204030203" pitchFamily="34" charset="0"/>
            </a:endParaRPr>
          </a:p>
        </p:txBody>
      </p:sp>
      <p:cxnSp>
        <p:nvCxnSpPr>
          <p:cNvPr id="62" name="Straight Connector 61">
            <a:extLst>
              <a:ext uri="{FF2B5EF4-FFF2-40B4-BE49-F238E27FC236}">
                <a16:creationId xmlns:a16="http://schemas.microsoft.com/office/drawing/2014/main" id="{4B20DCCF-5ECC-4280-92C3-60F4153C706E}"/>
              </a:ext>
            </a:extLst>
          </p:cNvPr>
          <p:cNvCxnSpPr>
            <a:cxnSpLocks/>
          </p:cNvCxnSpPr>
          <p:nvPr/>
        </p:nvCxnSpPr>
        <p:spPr>
          <a:xfrm>
            <a:off x="2383944" y="2569749"/>
            <a:ext cx="4164341"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99D3E176-FE0C-47B5-916F-AA7F41E80B3B}"/>
              </a:ext>
            </a:extLst>
          </p:cNvPr>
          <p:cNvSpPr txBox="1"/>
          <p:nvPr/>
        </p:nvSpPr>
        <p:spPr>
          <a:xfrm>
            <a:off x="3290325" y="2172339"/>
            <a:ext cx="2927596" cy="276999"/>
          </a:xfrm>
          <a:prstGeom prst="rect">
            <a:avLst/>
          </a:prstGeom>
          <a:noFill/>
        </p:spPr>
        <p:txBody>
          <a:bodyPr wrap="square" rtlCol="0">
            <a:spAutoFit/>
          </a:bodyPr>
          <a:lstStyle/>
          <a:p>
            <a:pPr algn="l" rtl="0" fontAlgn="base"/>
            <a:r>
              <a:rPr lang="en-GB" sz="1200" i="0" u="none" strike="noStrike" dirty="0">
                <a:effectLst/>
                <a:latin typeface="Lato" panose="020F0502020204030203" pitchFamily="34" charset="0"/>
                <a:ea typeface="Lato" panose="020F0502020204030203" pitchFamily="34" charset="0"/>
                <a:cs typeface="Lato" panose="020F0502020204030203" pitchFamily="34" charset="0"/>
              </a:rPr>
              <a:t>Voids rent loss and void relets</a:t>
            </a:r>
            <a:endParaRPr lang="en-US" sz="1200" i="0" dirty="0">
              <a:effectLst/>
              <a:latin typeface="Lato" panose="020F0502020204030203" pitchFamily="34" charset="0"/>
              <a:ea typeface="Lato" panose="020F0502020204030203" pitchFamily="34" charset="0"/>
              <a:cs typeface="Lato" panose="020F0502020204030203" pitchFamily="34" charset="0"/>
            </a:endParaRPr>
          </a:p>
        </p:txBody>
      </p:sp>
      <p:sp>
        <p:nvSpPr>
          <p:cNvPr id="64" name="TextBox 63">
            <a:extLst>
              <a:ext uri="{FF2B5EF4-FFF2-40B4-BE49-F238E27FC236}">
                <a16:creationId xmlns:a16="http://schemas.microsoft.com/office/drawing/2014/main" id="{1E8C3732-8BDE-41F8-B480-A75579F50068}"/>
              </a:ext>
            </a:extLst>
          </p:cNvPr>
          <p:cNvSpPr txBox="1"/>
          <p:nvPr/>
        </p:nvSpPr>
        <p:spPr>
          <a:xfrm>
            <a:off x="2280189" y="2668908"/>
            <a:ext cx="1004237" cy="276999"/>
          </a:xfrm>
          <a:prstGeom prst="rect">
            <a:avLst/>
          </a:prstGeom>
          <a:noFill/>
        </p:spPr>
        <p:txBody>
          <a:bodyPr wrap="square" rtlCol="0">
            <a:spAutoFit/>
          </a:bodyPr>
          <a:lstStyle/>
          <a:p>
            <a:pPr algn="l" rtl="0" fontAlgn="base"/>
            <a:r>
              <a:rPr lang="en-GB" sz="1200" b="1" i="0" u="none" strike="noStrike" dirty="0">
                <a:solidFill>
                  <a:srgbClr val="222F66"/>
                </a:solidFill>
                <a:effectLst/>
                <a:latin typeface="Lato" panose="020F0502020204030203" pitchFamily="34" charset="0"/>
                <a:ea typeface="Lato" panose="020F0502020204030203" pitchFamily="34" charset="0"/>
                <a:cs typeface="Lato" panose="020F0502020204030203" pitchFamily="34" charset="0"/>
              </a:rPr>
              <a:t>Section 5</a:t>
            </a:r>
            <a:endParaRPr lang="en-US" sz="1200" b="0" i="0" dirty="0">
              <a:solidFill>
                <a:srgbClr val="222F66"/>
              </a:solidFill>
              <a:effectLst/>
              <a:latin typeface="Lato" panose="020F0502020204030203" pitchFamily="34" charset="0"/>
              <a:ea typeface="Lato" panose="020F0502020204030203" pitchFamily="34" charset="0"/>
              <a:cs typeface="Lato" panose="020F0502020204030203" pitchFamily="34" charset="0"/>
            </a:endParaRPr>
          </a:p>
        </p:txBody>
      </p:sp>
      <p:cxnSp>
        <p:nvCxnSpPr>
          <p:cNvPr id="66" name="Straight Connector 65">
            <a:extLst>
              <a:ext uri="{FF2B5EF4-FFF2-40B4-BE49-F238E27FC236}">
                <a16:creationId xmlns:a16="http://schemas.microsoft.com/office/drawing/2014/main" id="{6230141F-904C-45E9-ADB6-908D0CD62419}"/>
              </a:ext>
            </a:extLst>
          </p:cNvPr>
          <p:cNvCxnSpPr>
            <a:cxnSpLocks/>
          </p:cNvCxnSpPr>
          <p:nvPr/>
        </p:nvCxnSpPr>
        <p:spPr>
          <a:xfrm>
            <a:off x="2378045" y="3066317"/>
            <a:ext cx="4164341"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67" name="TextBox 66">
            <a:extLst>
              <a:ext uri="{FF2B5EF4-FFF2-40B4-BE49-F238E27FC236}">
                <a16:creationId xmlns:a16="http://schemas.microsoft.com/office/drawing/2014/main" id="{B4D69EA1-E287-4B18-9B80-6210A5AC9BDA}"/>
              </a:ext>
            </a:extLst>
          </p:cNvPr>
          <p:cNvSpPr txBox="1"/>
          <p:nvPr/>
        </p:nvSpPr>
        <p:spPr>
          <a:xfrm>
            <a:off x="3284426" y="2668907"/>
            <a:ext cx="2927596" cy="276999"/>
          </a:xfrm>
          <a:prstGeom prst="rect">
            <a:avLst/>
          </a:prstGeom>
          <a:noFill/>
        </p:spPr>
        <p:txBody>
          <a:bodyPr wrap="square" rtlCol="0">
            <a:spAutoFit/>
          </a:bodyPr>
          <a:lstStyle/>
          <a:p>
            <a:pPr algn="l" rtl="0" fontAlgn="base"/>
            <a:r>
              <a:rPr lang="en-GB" sz="1200" dirty="0">
                <a:latin typeface="Lato" panose="020F0502020204030203" pitchFamily="34" charset="0"/>
                <a:ea typeface="Lato" panose="020F0502020204030203" pitchFamily="34" charset="0"/>
                <a:cs typeface="Lato" panose="020F0502020204030203" pitchFamily="34" charset="0"/>
              </a:rPr>
              <a:t>Development performance</a:t>
            </a:r>
            <a:endParaRPr lang="en-US" sz="1200" i="0" dirty="0">
              <a:effectLst/>
              <a:latin typeface="Lato" panose="020F0502020204030203" pitchFamily="34" charset="0"/>
              <a:ea typeface="Lato" panose="020F0502020204030203" pitchFamily="34" charset="0"/>
              <a:cs typeface="Lato" panose="020F0502020204030203" pitchFamily="34" charset="0"/>
            </a:endParaRPr>
          </a:p>
        </p:txBody>
      </p:sp>
      <p:cxnSp>
        <p:nvCxnSpPr>
          <p:cNvPr id="70" name="Straight Connector 69">
            <a:extLst>
              <a:ext uri="{FF2B5EF4-FFF2-40B4-BE49-F238E27FC236}">
                <a16:creationId xmlns:a16="http://schemas.microsoft.com/office/drawing/2014/main" id="{061E5BC1-04D2-43C6-9BBD-D2F538865F3F}"/>
              </a:ext>
            </a:extLst>
          </p:cNvPr>
          <p:cNvCxnSpPr>
            <a:cxnSpLocks/>
          </p:cNvCxnSpPr>
          <p:nvPr/>
        </p:nvCxnSpPr>
        <p:spPr>
          <a:xfrm>
            <a:off x="2378045" y="3562318"/>
            <a:ext cx="4164341"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9646829D-D16B-4746-9444-DF4EE54F5C81}"/>
              </a:ext>
            </a:extLst>
          </p:cNvPr>
          <p:cNvCxnSpPr>
            <a:cxnSpLocks/>
          </p:cNvCxnSpPr>
          <p:nvPr/>
        </p:nvCxnSpPr>
        <p:spPr>
          <a:xfrm>
            <a:off x="2378045" y="4055978"/>
            <a:ext cx="4164341"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101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5549-9212-4ED1-8324-2866FFBF698E}"/>
              </a:ext>
            </a:extLst>
          </p:cNvPr>
          <p:cNvSpPr txBox="1">
            <a:spLocks/>
          </p:cNvSpPr>
          <p:nvPr/>
        </p:nvSpPr>
        <p:spPr>
          <a:xfrm>
            <a:off x="139677" y="212630"/>
            <a:ext cx="5376220" cy="4603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400" b="1" dirty="0">
                <a:solidFill>
                  <a:srgbClr val="222F66"/>
                </a:solidFill>
                <a:latin typeface="Nunito" panose="00000500000000000000" pitchFamily="2" charset="0"/>
                <a:ea typeface="Lato" panose="020F0502020204030203" pitchFamily="34" charset="0"/>
                <a:cs typeface="Lato" panose="020F0502020204030203" pitchFamily="34" charset="0"/>
              </a:rPr>
              <a:t>Key messages and highlights</a:t>
            </a:r>
            <a:endParaRPr lang="en-GB" sz="2400" b="1" dirty="0">
              <a:solidFill>
                <a:srgbClr val="222F66"/>
              </a:solidFill>
              <a:latin typeface="Nunito" panose="00000500000000000000" pitchFamily="2" charset="0"/>
              <a:ea typeface="Lato" panose="020F0502020204030203" pitchFamily="34" charset="0"/>
              <a:cs typeface="Lato" panose="020F0502020204030203" pitchFamily="34" charset="0"/>
            </a:endParaRPr>
          </a:p>
        </p:txBody>
      </p:sp>
      <p:sp>
        <p:nvSpPr>
          <p:cNvPr id="3" name="Rectangle 2">
            <a:extLst>
              <a:ext uri="{FF2B5EF4-FFF2-40B4-BE49-F238E27FC236}">
                <a16:creationId xmlns:a16="http://schemas.microsoft.com/office/drawing/2014/main" id="{70132780-1EF2-41B9-91CF-E52676F9F6B1}"/>
              </a:ext>
            </a:extLst>
          </p:cNvPr>
          <p:cNvSpPr/>
          <p:nvPr/>
        </p:nvSpPr>
        <p:spPr>
          <a:xfrm>
            <a:off x="4550233" y="749217"/>
            <a:ext cx="45719" cy="37803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highlight>
                <a:srgbClr val="222F66"/>
              </a:highlight>
            </a:endParaRPr>
          </a:p>
        </p:txBody>
      </p:sp>
      <p:sp>
        <p:nvSpPr>
          <p:cNvPr id="6" name="TextBox 5">
            <a:extLst>
              <a:ext uri="{FF2B5EF4-FFF2-40B4-BE49-F238E27FC236}">
                <a16:creationId xmlns:a16="http://schemas.microsoft.com/office/drawing/2014/main" id="{DC21B0EB-3263-4530-B453-9BB72919F1B5}"/>
              </a:ext>
            </a:extLst>
          </p:cNvPr>
          <p:cNvSpPr txBox="1"/>
          <p:nvPr/>
        </p:nvSpPr>
        <p:spPr>
          <a:xfrm>
            <a:off x="139677" y="749218"/>
            <a:ext cx="4255342" cy="4031873"/>
          </a:xfrm>
          <a:prstGeom prst="rect">
            <a:avLst/>
          </a:prstGeom>
          <a:noFill/>
        </p:spPr>
        <p:txBody>
          <a:bodyPr wrap="square" rtlCol="0">
            <a:spAutoFit/>
          </a:bodyPr>
          <a:lstStyle/>
          <a:p>
            <a:pPr marL="285750" indent="-285750">
              <a:buFont typeface="Arial" panose="020B0604020202020204" pitchFamily="34" charset="0"/>
              <a:buChar char="•"/>
            </a:pPr>
            <a:endParaRPr lang="en-GB" sz="900" dirty="0">
              <a:latin typeface="Lato" panose="020F0502020204030203" pitchFamily="34" charset="0"/>
            </a:endParaRPr>
          </a:p>
          <a:p>
            <a:pPr marL="285750" indent="-285750">
              <a:buFont typeface="Arial" panose="020B0604020202020204" pitchFamily="34" charset="0"/>
              <a:buChar char="•"/>
            </a:pPr>
            <a:endParaRPr lang="en-GB" sz="900" dirty="0">
              <a:latin typeface="Lato" panose="020F0502020204030203" pitchFamily="34" charset="0"/>
            </a:endParaRPr>
          </a:p>
          <a:p>
            <a:pPr marL="285750" indent="-285750">
              <a:buFont typeface="Arial" panose="020B0604020202020204" pitchFamily="34" charset="0"/>
              <a:buChar char="•"/>
            </a:pPr>
            <a:r>
              <a:rPr lang="en-GB" sz="900" dirty="0">
                <a:latin typeface="Lato" panose="020F0502020204030203" pitchFamily="34" charset="0"/>
              </a:rPr>
              <a:t>There have been no changes to the Board during 2021/22.</a:t>
            </a:r>
          </a:p>
          <a:p>
            <a:pPr marL="285750" indent="-285750">
              <a:buFont typeface="Arial" panose="020B0604020202020204" pitchFamily="34" charset="0"/>
              <a:buChar char="•"/>
            </a:pPr>
            <a:endParaRPr lang="en-GB" sz="900" dirty="0">
              <a:latin typeface="Lato" panose="020F0502020204030203" pitchFamily="34" charset="0"/>
            </a:endParaRPr>
          </a:p>
          <a:p>
            <a:pPr marL="285750" indent="-285750">
              <a:buFont typeface="Arial" panose="020B0604020202020204" pitchFamily="34" charset="0"/>
              <a:buChar char="•"/>
            </a:pPr>
            <a:r>
              <a:rPr lang="en-GB" sz="900" dirty="0">
                <a:latin typeface="Lato" panose="020F0502020204030203" pitchFamily="34" charset="0"/>
              </a:rPr>
              <a:t>G1/V1 grading reaffirmed in October 2021.</a:t>
            </a:r>
          </a:p>
          <a:p>
            <a:endParaRPr lang="en-GB" sz="900" dirty="0">
              <a:latin typeface="Lato" panose="020F0502020204030203" pitchFamily="34" charset="0"/>
            </a:endParaRPr>
          </a:p>
          <a:p>
            <a:pPr marL="285750" indent="-285750">
              <a:buFont typeface="Arial" panose="020B0604020202020204" pitchFamily="34" charset="0"/>
              <a:buChar char="•"/>
            </a:pPr>
            <a:r>
              <a:rPr lang="en-GB" sz="900" dirty="0">
                <a:latin typeface="Lato" panose="020F0502020204030203" pitchFamily="34" charset="0"/>
              </a:rPr>
              <a:t>A+ (stable outlook) Standard &amp; Poor’s reaffirmed in October 2021</a:t>
            </a:r>
          </a:p>
          <a:p>
            <a:endParaRPr lang="en-GB" sz="900" dirty="0">
              <a:latin typeface="Lato" panose="020F0502020204030203" pitchFamily="34" charset="0"/>
            </a:endParaRPr>
          </a:p>
          <a:p>
            <a:pPr marL="285750" indent="-285750">
              <a:buFont typeface="Arial" panose="020B0604020202020204" pitchFamily="34" charset="0"/>
              <a:buChar char="•"/>
            </a:pPr>
            <a:r>
              <a:rPr lang="en-GB" sz="900" dirty="0">
                <a:latin typeface="Lato" panose="020F0502020204030203" pitchFamily="34" charset="0"/>
              </a:rPr>
              <a:t>All financial covenants have been comfortably achieved, each maintaining significant headroom.</a:t>
            </a:r>
          </a:p>
          <a:p>
            <a:endParaRPr lang="en-GB" sz="900" dirty="0">
              <a:latin typeface="Lato" panose="020F0502020204030203" pitchFamily="34" charset="0"/>
            </a:endParaRPr>
          </a:p>
          <a:p>
            <a:pPr marL="285750" indent="-285750">
              <a:buFont typeface="Arial" panose="020B0604020202020204" pitchFamily="34" charset="0"/>
              <a:buChar char="•"/>
            </a:pPr>
            <a:r>
              <a:rPr lang="en-GB" sz="900" dirty="0">
                <a:latin typeface="Lato" panose="020F0502020204030203" pitchFamily="34" charset="0"/>
              </a:rPr>
              <a:t>Substantial cash reserves and undrawn facilities</a:t>
            </a:r>
          </a:p>
          <a:p>
            <a:endParaRPr lang="en-GB" sz="900" dirty="0">
              <a:latin typeface="Lato" panose="020F0502020204030203" pitchFamily="34" charset="0"/>
            </a:endParaRPr>
          </a:p>
          <a:p>
            <a:pPr marL="285750" indent="-285750">
              <a:buFont typeface="Arial" panose="020B0604020202020204" pitchFamily="34" charset="0"/>
              <a:buChar char="•"/>
            </a:pPr>
            <a:r>
              <a:rPr lang="en-GB" sz="900" dirty="0">
                <a:effectLst/>
                <a:latin typeface="Lato" panose="020F0502020204030203" pitchFamily="34" charset="0"/>
                <a:ea typeface="Times New Roman" panose="02020603050405020304" pitchFamily="18" charset="0"/>
                <a:cs typeface="Times New Roman" panose="02020603050405020304" pitchFamily="18" charset="0"/>
              </a:rPr>
              <a:t>The new customer relationship management project is progressing as planned and this will provide a much more streamlined service to customers.</a:t>
            </a:r>
          </a:p>
          <a:p>
            <a:endParaRPr lang="en-GB" sz="900" dirty="0">
              <a:effectLst/>
              <a:latin typeface="Lato" panose="020F0502020204030203"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900" dirty="0">
                <a:latin typeface="Lato" panose="020F0502020204030203" pitchFamily="34" charset="0"/>
              </a:rPr>
              <a:t>We are implementing Savills SHAPE modelling software by March 2022 and this will help us better estimate the cost of compliance with net zero carbon, based on current technologies that are available</a:t>
            </a:r>
            <a:r>
              <a:rPr lang="en-GB" sz="900" dirty="0">
                <a:effectLst/>
                <a:latin typeface="Lato" panose="020F0502020204030203" pitchFamily="34" charset="0"/>
                <a:ea typeface="Times New Roman" panose="02020603050405020304" pitchFamily="18" charset="0"/>
              </a:rPr>
              <a:t>.</a:t>
            </a:r>
          </a:p>
          <a:p>
            <a:pPr marL="285750" indent="-285750">
              <a:buFont typeface="Arial" panose="020B0604020202020204" pitchFamily="34" charset="0"/>
              <a:buChar char="•"/>
            </a:pPr>
            <a:endParaRPr lang="en-GB" sz="900" dirty="0">
              <a:effectLst/>
              <a:latin typeface="Lato" panose="020F0502020204030203" pitchFamily="34" charset="0"/>
              <a:ea typeface="Times New Roman" panose="02020603050405020304" pitchFamily="18" charset="0"/>
            </a:endParaRPr>
          </a:p>
          <a:p>
            <a:pPr marL="285750" indent="-285750">
              <a:buFont typeface="Arial" panose="020B0604020202020204" pitchFamily="34" charset="0"/>
              <a:buChar char="•"/>
            </a:pPr>
            <a:r>
              <a:rPr lang="en-GB" sz="900" dirty="0">
                <a:effectLst/>
                <a:latin typeface="Lato" panose="020F0502020204030203" pitchFamily="34" charset="0"/>
                <a:ea typeface="Times New Roman" panose="02020603050405020304" pitchFamily="18" charset="0"/>
              </a:rPr>
              <a:t>New developments are being affected by the global materials shortage, however the overall Corporate Plan target is still on track.</a:t>
            </a:r>
            <a:endParaRPr lang="en-GB" sz="900" dirty="0">
              <a:effectLst/>
              <a:latin typeface="Lato" panose="020F0502020204030203"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900" dirty="0">
              <a:latin typeface="Lato" panose="020F0502020204030203" pitchFamily="34" charset="0"/>
            </a:endParaRPr>
          </a:p>
          <a:p>
            <a:endParaRPr lang="en-GB" sz="900" dirty="0">
              <a:latin typeface="Lato" panose="020F0502020204030203" pitchFamily="34" charset="0"/>
            </a:endParaRPr>
          </a:p>
          <a:p>
            <a:pPr marL="285750" indent="-285750">
              <a:buFont typeface="Arial" panose="020B0604020202020204" pitchFamily="34" charset="0"/>
              <a:buChar char="•"/>
            </a:pPr>
            <a:endParaRPr lang="en-GB" sz="1000" dirty="0">
              <a:latin typeface="Lato" panose="020F0502020204030203" pitchFamily="34" charset="0"/>
            </a:endParaRPr>
          </a:p>
          <a:p>
            <a:endParaRPr lang="en-GB" sz="1000" dirty="0">
              <a:latin typeface="Lato" panose="020F0502020204030203" pitchFamily="34" charset="0"/>
            </a:endParaRPr>
          </a:p>
          <a:p>
            <a:endParaRPr lang="en-GB" sz="1000" dirty="0">
              <a:latin typeface="Lato" panose="020F0502020204030203" pitchFamily="34" charset="0"/>
            </a:endParaRPr>
          </a:p>
          <a:p>
            <a:pPr marL="285750" indent="-285750">
              <a:buFont typeface="Arial" panose="020B0604020202020204" pitchFamily="34" charset="0"/>
              <a:buChar char="•"/>
            </a:pPr>
            <a:endParaRPr lang="en-GB" sz="1000" dirty="0">
              <a:latin typeface="Lato" panose="020F0502020204030203" pitchFamily="34" charset="0"/>
            </a:endParaRPr>
          </a:p>
        </p:txBody>
      </p:sp>
      <p:sp>
        <p:nvSpPr>
          <p:cNvPr id="7" name="TextBox 6">
            <a:extLst>
              <a:ext uri="{FF2B5EF4-FFF2-40B4-BE49-F238E27FC236}">
                <a16:creationId xmlns:a16="http://schemas.microsoft.com/office/drawing/2014/main" id="{D2CC5F70-6A29-4368-8FC2-141CE0F53F88}"/>
              </a:ext>
            </a:extLst>
          </p:cNvPr>
          <p:cNvSpPr txBox="1"/>
          <p:nvPr/>
        </p:nvSpPr>
        <p:spPr>
          <a:xfrm>
            <a:off x="4595952" y="749217"/>
            <a:ext cx="4408371" cy="4462760"/>
          </a:xfrm>
          <a:prstGeom prst="rect">
            <a:avLst/>
          </a:prstGeom>
          <a:noFill/>
        </p:spPr>
        <p:txBody>
          <a:bodyPr wrap="square" rtlCol="0">
            <a:spAutoFit/>
          </a:bodyPr>
          <a:lstStyle/>
          <a:p>
            <a:r>
              <a:rPr lang="en-GB" sz="1000" dirty="0">
                <a:latin typeface="Lato" panose="020F0502020204030203" pitchFamily="34" charset="0"/>
              </a:rPr>
              <a:t>Financial highlights for the period, April to September 2021 (unaudited)</a:t>
            </a:r>
          </a:p>
          <a:p>
            <a:endParaRPr lang="en-GB" sz="1000" dirty="0">
              <a:latin typeface="Lato" panose="020F0502020204030203" pitchFamily="34" charset="0"/>
            </a:endParaRPr>
          </a:p>
          <a:p>
            <a:pPr marL="171450" indent="-171450">
              <a:buFont typeface="Arial" panose="020B0604020202020204" pitchFamily="34" charset="0"/>
              <a:buChar char="•"/>
            </a:pPr>
            <a:r>
              <a:rPr lang="en-GB" sz="800" dirty="0">
                <a:latin typeface="Lato" panose="020F0502020204030203" pitchFamily="34" charset="0"/>
              </a:rPr>
              <a:t>Turnover for the period  was £26.5m (2020: £25.7m)</a:t>
            </a:r>
          </a:p>
          <a:p>
            <a:endParaRPr lang="en-GB" sz="800" dirty="0">
              <a:latin typeface="Lato" panose="020F0502020204030203" pitchFamily="34" charset="0"/>
            </a:endParaRPr>
          </a:p>
          <a:p>
            <a:pPr marL="171450" indent="-171450">
              <a:buFont typeface="Arial" panose="020B0604020202020204" pitchFamily="34" charset="0"/>
              <a:buChar char="•"/>
            </a:pPr>
            <a:r>
              <a:rPr lang="en-GB" sz="800" dirty="0">
                <a:latin typeface="Lato" panose="020F0502020204030203" pitchFamily="34" charset="0"/>
              </a:rPr>
              <a:t>Social housing contributed to 82% of total turnover (2020: 77%)*</a:t>
            </a:r>
          </a:p>
          <a:p>
            <a:endParaRPr lang="en-GB" sz="800" dirty="0">
              <a:latin typeface="Lato" panose="020F0502020204030203" pitchFamily="34" charset="0"/>
            </a:endParaRPr>
          </a:p>
          <a:p>
            <a:pPr marL="171450" indent="-171450">
              <a:buFont typeface="Arial" panose="020B0604020202020204" pitchFamily="34" charset="0"/>
              <a:buChar char="•"/>
            </a:pPr>
            <a:r>
              <a:rPr lang="en-GB" sz="800" dirty="0">
                <a:latin typeface="Lato" panose="020F0502020204030203" pitchFamily="34" charset="0"/>
              </a:rPr>
              <a:t>Operating surplus for the period was £10.5m (2020: £12.4m)*</a:t>
            </a:r>
          </a:p>
          <a:p>
            <a:endParaRPr lang="en-GB" sz="800" dirty="0">
              <a:latin typeface="Lato" panose="020F0502020204030203" pitchFamily="34" charset="0"/>
            </a:endParaRPr>
          </a:p>
          <a:p>
            <a:pPr marL="171450" indent="-171450">
              <a:buFont typeface="Arial" panose="020B0604020202020204" pitchFamily="34" charset="0"/>
              <a:buChar char="•"/>
            </a:pPr>
            <a:r>
              <a:rPr lang="en-GB" sz="800" dirty="0">
                <a:latin typeface="Lato" panose="020F0502020204030203" pitchFamily="34" charset="0"/>
              </a:rPr>
              <a:t>Operating margin on social housing lettings was 35% (2020: 46%)*</a:t>
            </a:r>
          </a:p>
          <a:p>
            <a:pPr marL="171450" indent="-171450">
              <a:buFont typeface="Arial" panose="020B0604020202020204" pitchFamily="34" charset="0"/>
              <a:buChar char="•"/>
            </a:pPr>
            <a:endParaRPr lang="en-GB" sz="800" dirty="0">
              <a:latin typeface="Lato" panose="020F0502020204030203" pitchFamily="34" charset="0"/>
            </a:endParaRPr>
          </a:p>
          <a:p>
            <a:pPr marL="171450" indent="-171450">
              <a:buFont typeface="Arial" panose="020B0604020202020204" pitchFamily="34" charset="0"/>
              <a:buChar char="•"/>
            </a:pPr>
            <a:r>
              <a:rPr lang="en-GB" sz="800" dirty="0">
                <a:latin typeface="Lato" panose="020F0502020204030203" pitchFamily="34" charset="0"/>
              </a:rPr>
              <a:t>Overall operating margin was 32% (2020: 37%)*</a:t>
            </a:r>
          </a:p>
          <a:p>
            <a:pPr marL="171450" indent="-171450">
              <a:buFont typeface="Arial" panose="020B0604020202020204" pitchFamily="34" charset="0"/>
              <a:buChar char="•"/>
            </a:pPr>
            <a:endParaRPr lang="en-GB" sz="800" dirty="0">
              <a:latin typeface="Lato" panose="020F0502020204030203" pitchFamily="34" charset="0"/>
            </a:endParaRPr>
          </a:p>
          <a:p>
            <a:pPr marL="171450" indent="-171450">
              <a:buFont typeface="Arial" panose="020B0604020202020204" pitchFamily="34" charset="0"/>
              <a:buChar char="•"/>
            </a:pPr>
            <a:r>
              <a:rPr lang="en-GB" sz="800" dirty="0">
                <a:latin typeface="Lato" panose="020F0502020204030203" pitchFamily="34" charset="0"/>
              </a:rPr>
              <a:t>Overall operating margin (excluding asset sales) was 34% (2020: 42%)*</a:t>
            </a:r>
          </a:p>
          <a:p>
            <a:pPr marL="171450" indent="-171450">
              <a:buFont typeface="Arial" panose="020B0604020202020204" pitchFamily="34" charset="0"/>
              <a:buChar char="•"/>
            </a:pPr>
            <a:endParaRPr lang="en-GB" sz="800" dirty="0">
              <a:latin typeface="Lato" panose="020F0502020204030203" pitchFamily="34" charset="0"/>
            </a:endParaRPr>
          </a:p>
          <a:p>
            <a:pPr marL="171450" indent="-171450">
              <a:buFont typeface="Arial" panose="020B0604020202020204" pitchFamily="34" charset="0"/>
              <a:buChar char="•"/>
            </a:pPr>
            <a:r>
              <a:rPr lang="en-GB" sz="800" dirty="0">
                <a:latin typeface="Lato" panose="020F0502020204030203" pitchFamily="34" charset="0"/>
              </a:rPr>
              <a:t>The overall surplus for the period was £5.7m (2020: £7.6m)*</a:t>
            </a:r>
          </a:p>
          <a:p>
            <a:pPr marL="171450" indent="-171450">
              <a:buFont typeface="Arial" panose="020B0604020202020204" pitchFamily="34" charset="0"/>
              <a:buChar char="•"/>
            </a:pPr>
            <a:endParaRPr lang="en-GB" sz="800" dirty="0">
              <a:latin typeface="Lato" panose="020F0502020204030203" pitchFamily="34" charset="0"/>
            </a:endParaRPr>
          </a:p>
          <a:p>
            <a:pPr marL="171450" indent="-171450">
              <a:buFont typeface="Arial" panose="020B0604020202020204" pitchFamily="34" charset="0"/>
              <a:buChar char="•"/>
            </a:pPr>
            <a:r>
              <a:rPr lang="en-GB" sz="800" dirty="0">
                <a:latin typeface="Lato" panose="020F0502020204030203" pitchFamily="34" charset="0"/>
              </a:rPr>
              <a:t>Interest cover forecast for 2021/22 is 1.39 (covenant 1.10)</a:t>
            </a:r>
          </a:p>
          <a:p>
            <a:pPr marL="171450" indent="-171450">
              <a:buFont typeface="Arial" panose="020B0604020202020204" pitchFamily="34" charset="0"/>
              <a:buChar char="•"/>
            </a:pPr>
            <a:endParaRPr lang="en-GB" sz="800" dirty="0">
              <a:latin typeface="Lato" panose="020F0502020204030203" pitchFamily="34" charset="0"/>
            </a:endParaRPr>
          </a:p>
          <a:p>
            <a:pPr marL="171450" indent="-171450">
              <a:buFont typeface="Arial" panose="020B0604020202020204" pitchFamily="34" charset="0"/>
              <a:buChar char="•"/>
            </a:pPr>
            <a:r>
              <a:rPr lang="en-GB" sz="800" dirty="0">
                <a:latin typeface="Lato" panose="020F0502020204030203" pitchFamily="34" charset="0"/>
              </a:rPr>
              <a:t>Gearing forecast for 2021/22 </a:t>
            </a:r>
            <a:r>
              <a:rPr lang="en-GB" sz="800">
                <a:latin typeface="Lato" panose="020F0502020204030203" pitchFamily="34" charset="0"/>
              </a:rPr>
              <a:t>is 55% </a:t>
            </a:r>
            <a:r>
              <a:rPr lang="en-GB" sz="800" dirty="0">
                <a:latin typeface="Lato" panose="020F0502020204030203" pitchFamily="34" charset="0"/>
              </a:rPr>
              <a:t>(covenant 80%)</a:t>
            </a:r>
          </a:p>
          <a:p>
            <a:pPr marL="171450" indent="-171450">
              <a:buFont typeface="Arial" panose="020B0604020202020204" pitchFamily="34" charset="0"/>
              <a:buChar char="•"/>
            </a:pPr>
            <a:endParaRPr lang="en-GB" sz="800" dirty="0">
              <a:latin typeface="Lato" panose="020F0502020204030203" pitchFamily="34" charset="0"/>
            </a:endParaRPr>
          </a:p>
          <a:p>
            <a:pPr marL="171450" indent="-171450">
              <a:buFont typeface="Arial" panose="020B0604020202020204" pitchFamily="34" charset="0"/>
              <a:buChar char="•"/>
            </a:pPr>
            <a:endParaRPr lang="en-GB" sz="800" dirty="0">
              <a:latin typeface="Lato" panose="020F0502020204030203" pitchFamily="34" charset="0"/>
            </a:endParaRPr>
          </a:p>
          <a:p>
            <a:pPr marL="171450" indent="-171450">
              <a:buFont typeface="Arial" panose="020B0604020202020204" pitchFamily="34" charset="0"/>
              <a:buChar char="•"/>
            </a:pPr>
            <a:endParaRPr lang="en-GB" sz="800" dirty="0">
              <a:latin typeface="Lato" panose="020F0502020204030203" pitchFamily="34" charset="0"/>
            </a:endParaRPr>
          </a:p>
          <a:p>
            <a:endParaRPr lang="en-GB" sz="800" dirty="0">
              <a:latin typeface="Lato" panose="020F0502020204030203" pitchFamily="34" charset="0"/>
            </a:endParaRPr>
          </a:p>
          <a:p>
            <a:endParaRPr lang="en-GB" sz="800" dirty="0">
              <a:latin typeface="Lato" panose="020F0502020204030203" pitchFamily="34" charset="0"/>
            </a:endParaRPr>
          </a:p>
          <a:p>
            <a:endParaRPr lang="en-GB" sz="800" dirty="0">
              <a:latin typeface="Lato" panose="020F0502020204030203" pitchFamily="34" charset="0"/>
            </a:endParaRPr>
          </a:p>
          <a:p>
            <a:endParaRPr lang="en-GB" sz="800" dirty="0">
              <a:latin typeface="Lato" panose="020F0502020204030203" pitchFamily="34" charset="0"/>
            </a:endParaRPr>
          </a:p>
          <a:p>
            <a:endParaRPr lang="en-GB" sz="800" dirty="0">
              <a:latin typeface="Lato" panose="020F0502020204030203" pitchFamily="34" charset="0"/>
            </a:endParaRPr>
          </a:p>
          <a:p>
            <a:r>
              <a:rPr lang="en-GB" sz="800" dirty="0">
                <a:latin typeface="Lato" panose="020F0502020204030203" pitchFamily="34" charset="0"/>
              </a:rPr>
              <a:t>* </a:t>
            </a:r>
            <a:r>
              <a:rPr lang="en-GB" sz="600" i="1" dirty="0">
                <a:latin typeface="Lato" panose="020F0502020204030203" pitchFamily="34" charset="0"/>
              </a:rPr>
              <a:t>Operating results for the previous financial year were impacted by the covid-19 pandemic e.g. reduction in costs relating to repairs and planned works, an increase in void rent loss and timing of asset sales.</a:t>
            </a:r>
          </a:p>
          <a:p>
            <a:pPr marL="171450" indent="-171450">
              <a:buFont typeface="Arial" panose="020B0604020202020204" pitchFamily="34" charset="0"/>
              <a:buChar char="•"/>
            </a:pPr>
            <a:endParaRPr lang="en-GB" sz="1000" dirty="0">
              <a:latin typeface="Lato" panose="020F0502020204030203" pitchFamily="34" charset="0"/>
            </a:endParaRPr>
          </a:p>
          <a:p>
            <a:pPr marL="171450" indent="-171450">
              <a:buFont typeface="Arial" panose="020B0604020202020204" pitchFamily="34" charset="0"/>
              <a:buChar char="•"/>
            </a:pPr>
            <a:endParaRPr lang="en-GB" sz="1000" dirty="0">
              <a:latin typeface="Lato" panose="020F0502020204030203" pitchFamily="34" charset="0"/>
            </a:endParaRPr>
          </a:p>
          <a:p>
            <a:pPr marL="171450" indent="-171450">
              <a:buFont typeface="Arial" panose="020B0604020202020204" pitchFamily="34" charset="0"/>
              <a:buChar char="•"/>
            </a:pPr>
            <a:endParaRPr lang="en-GB" sz="1000" dirty="0">
              <a:latin typeface="Lato" panose="020F0502020204030203" pitchFamily="34" charset="0"/>
            </a:endParaRPr>
          </a:p>
          <a:p>
            <a:pPr marL="285750" indent="-285750">
              <a:buFont typeface="Arial" panose="020B0604020202020204" pitchFamily="34" charset="0"/>
              <a:buChar char="•"/>
            </a:pPr>
            <a:endParaRPr lang="en-GB" sz="1000" dirty="0">
              <a:latin typeface="Lato" panose="020F0502020204030203" pitchFamily="34" charset="0"/>
            </a:endParaRPr>
          </a:p>
        </p:txBody>
      </p:sp>
    </p:spTree>
    <p:extLst>
      <p:ext uri="{BB962C8B-B14F-4D97-AF65-F5344CB8AC3E}">
        <p14:creationId xmlns:p14="http://schemas.microsoft.com/office/powerpoint/2010/main" val="4250396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78B50D48-FA9E-411E-924D-9F442D628ED3}"/>
              </a:ext>
            </a:extLst>
          </p:cNvPr>
          <p:cNvSpPr txBox="1"/>
          <p:nvPr/>
        </p:nvSpPr>
        <p:spPr>
          <a:xfrm>
            <a:off x="5204415" y="442826"/>
            <a:ext cx="3799908" cy="4278094"/>
          </a:xfrm>
          <a:prstGeom prst="rect">
            <a:avLst/>
          </a:prstGeom>
          <a:noFill/>
          <a:ln w="25400">
            <a:noFill/>
          </a:ln>
        </p:spPr>
        <p:txBody>
          <a:bodyPr wrap="square" lIns="91440" tIns="45720" rIns="91440" bIns="45720" rtlCol="0" anchor="t">
            <a:spAutoFit/>
          </a:bodyPr>
          <a:lstStyle/>
          <a:p>
            <a:pPr defTabSz="914400">
              <a:defRPr/>
            </a:pPr>
            <a:r>
              <a:rPr lang="en-US" sz="1000" b="1" kern="0" dirty="0">
                <a:solidFill>
                  <a:srgbClr val="002060"/>
                </a:solidFill>
                <a:latin typeface="Lato Heavy"/>
                <a:ea typeface="Lato Heavy" panose="020F0502020204030203" pitchFamily="34" charset="0"/>
                <a:cs typeface="Lato Heavy" panose="020F0502020204030203" pitchFamily="34" charset="0"/>
              </a:rPr>
              <a:t>Financial Performance April 2021 to Sept 2021 - variance to budget</a:t>
            </a:r>
            <a:endParaRPr kumimoji="0" lang="en-US" sz="1000" b="1" i="0" u="none" strike="noStrike" kern="0" cap="none" spc="0" normalizeH="0" baseline="0" noProof="0" dirty="0">
              <a:ln>
                <a:noFill/>
              </a:ln>
              <a:solidFill>
                <a:srgbClr val="002060"/>
              </a:solidFill>
              <a:effectLst/>
              <a:uLnTx/>
              <a:uFillTx/>
              <a:latin typeface="Lato Heavy"/>
              <a:ea typeface="Lato Heavy" panose="020F0502020204030203" pitchFamily="34" charset="0"/>
              <a:cs typeface="Lato Heavy" panose="020F050202020403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ea typeface="+mn-lt"/>
              <a:cs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latin typeface="Lato Light"/>
                <a:cs typeface="Calibri"/>
              </a:rPr>
              <a:t>Operating profit of £10.5m is £1.1m favourable to budget, returning an operating margin of 33%.</a:t>
            </a:r>
          </a:p>
          <a:p>
            <a:pPr marL="0" marR="0" lvl="0" indent="0" defTabSz="914400" eaLnBrk="1" fontAlgn="auto" latinLnBrk="0" hangingPunct="1">
              <a:lnSpc>
                <a:spcPct val="100000"/>
              </a:lnSpc>
              <a:spcBef>
                <a:spcPts val="0"/>
              </a:spcBef>
              <a:spcAft>
                <a:spcPts val="0"/>
              </a:spcAft>
              <a:buClrTx/>
              <a:buSzTx/>
              <a:buFontTx/>
              <a:buNone/>
              <a:tabLst/>
              <a:defRPr/>
            </a:pPr>
            <a:r>
              <a:rPr lang="en-US" sz="900" kern="0" dirty="0">
                <a:latin typeface="Lato Light"/>
                <a:cs typeface="Calibri"/>
              </a:rPr>
              <a:t>This is a strong result and is due to a combination of factors as outlined below: </a:t>
            </a:r>
          </a:p>
          <a:p>
            <a:pPr marL="0" marR="0" lvl="0" indent="0" defTabSz="914400" eaLnBrk="1" fontAlgn="auto" latinLnBrk="0" hangingPunct="1">
              <a:lnSpc>
                <a:spcPct val="100000"/>
              </a:lnSpc>
              <a:spcBef>
                <a:spcPts val="0"/>
              </a:spcBef>
              <a:spcAft>
                <a:spcPts val="0"/>
              </a:spcAft>
              <a:buClrTx/>
              <a:buSzTx/>
              <a:buFontTx/>
              <a:buNone/>
              <a:tabLst/>
              <a:defRPr/>
            </a:pPr>
            <a:endParaRPr lang="en-US" sz="900" kern="0" dirty="0">
              <a:latin typeface="Lato Light"/>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900" kern="0" dirty="0">
                <a:latin typeface="Lato Light"/>
                <a:cs typeface="Calibri"/>
              </a:rPr>
              <a:t>Income exceeded the budget overall; the main variances relate to:</a:t>
            </a:r>
          </a:p>
          <a:p>
            <a:pPr marL="171450" indent="-171450" defTabSz="914400">
              <a:buFont typeface="Arial" panose="020B0604020202020204" pitchFamily="34" charset="0"/>
              <a:buChar char="•"/>
              <a:defRPr/>
            </a:pPr>
            <a:r>
              <a:rPr lang="en-US" sz="900" kern="0" dirty="0">
                <a:latin typeface="Lato Light"/>
                <a:cs typeface="Calibri"/>
              </a:rPr>
              <a:t>Delays in the prior year property handovers has resulted in reduced social housing rent.</a:t>
            </a:r>
          </a:p>
          <a:p>
            <a:pPr marL="171450" indent="-171450" defTabSz="914400">
              <a:buFont typeface="Arial" panose="020B0604020202020204" pitchFamily="34" charset="0"/>
              <a:buChar char="•"/>
              <a:defRPr/>
            </a:pPr>
            <a:r>
              <a:rPr lang="en-US" sz="900" kern="0" dirty="0">
                <a:latin typeface="Lato Light"/>
                <a:cs typeface="Calibri"/>
              </a:rPr>
              <a:t>Shared ownership sales volume is behind budget and is forecast to catch-up throughout the coming months, the average profit remains strong and in-line with budgeted assumptions.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0" cap="none" spc="0" normalizeH="0" baseline="0" noProof="0" dirty="0">
                <a:ln>
                  <a:noFill/>
                </a:ln>
                <a:effectLst/>
                <a:uLnTx/>
                <a:uFillTx/>
                <a:latin typeface="Lato Light"/>
                <a:cs typeface="Calibri"/>
              </a:rPr>
              <a:t>Open market sales has benefitted from several sales being realised that were originally planned into 2020/21. </a:t>
            </a:r>
            <a:endParaRPr lang="en-US" sz="900" kern="0" dirty="0">
              <a:latin typeface="Lato Light"/>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effectLst/>
              <a:uLnTx/>
              <a:uFillTx/>
              <a:latin typeface="Lato Light"/>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900" kern="0" dirty="0">
                <a:latin typeface="Lato Light"/>
                <a:cs typeface="Calibri"/>
              </a:rPr>
              <a:t>Expenditure was marginally greater than budget, the main variances relate to:</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0" dirty="0">
                <a:latin typeface="Lato Light"/>
                <a:cs typeface="Calibri"/>
              </a:rPr>
              <a:t>Vacant staff posts, delays to major works as a result of material shortages and other operational costs still to be committed.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0" dirty="0">
                <a:latin typeface="Lato Light"/>
                <a:cs typeface="Calibri"/>
              </a:rPr>
              <a:t>Bad debt savings with the quarterly performance at 1% compared to the budget of 2.6%</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0" dirty="0">
                <a:latin typeface="Lato Light"/>
                <a:cs typeface="Calibri"/>
              </a:rPr>
              <a:t>Shared ownership costs are lower and open market sale costs are higher, the variances are in line with the income variance.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0" dirty="0">
                <a:latin typeface="Lato Light"/>
                <a:cs typeface="Calibri"/>
              </a:rPr>
              <a:t>Depreciation is lower due to delays in handovers and other capital expenditure.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effectLst/>
              <a:uLnTx/>
              <a:uFillTx/>
              <a:latin typeface="Lato Light"/>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900" kern="0" dirty="0">
                <a:latin typeface="Lato Light"/>
                <a:cs typeface="Calibri"/>
              </a:rPr>
              <a:t>Overall</a:t>
            </a:r>
            <a:r>
              <a:rPr lang="en-US" sz="900" kern="0">
                <a:latin typeface="Lato Light"/>
                <a:cs typeface="Calibri"/>
              </a:rPr>
              <a:t>, total </a:t>
            </a:r>
            <a:r>
              <a:rPr lang="en-US" sz="900" kern="0" dirty="0">
                <a:latin typeface="Lato Light"/>
                <a:cs typeface="Calibri"/>
              </a:rPr>
              <a:t>comprehensive income is £5.7m, £1.2m better than budgeted.</a:t>
            </a:r>
            <a:endParaRPr kumimoji="0" lang="en-US" sz="900" b="0" i="0" u="none" strike="noStrike" kern="0" cap="none" spc="0" normalizeH="0" baseline="0" noProof="0" dirty="0">
              <a:ln>
                <a:noFill/>
              </a:ln>
              <a:effectLst/>
              <a:uLnTx/>
              <a:uFillTx/>
              <a:latin typeface="Lato Light"/>
              <a:cs typeface="Calibri"/>
            </a:endParaRPr>
          </a:p>
        </p:txBody>
      </p:sp>
      <p:sp>
        <p:nvSpPr>
          <p:cNvPr id="49" name="Rectangle 48">
            <a:extLst>
              <a:ext uri="{FF2B5EF4-FFF2-40B4-BE49-F238E27FC236}">
                <a16:creationId xmlns:a16="http://schemas.microsoft.com/office/drawing/2014/main" id="{9700C07C-6419-480E-BFDA-2DA849EB59F1}"/>
              </a:ext>
            </a:extLst>
          </p:cNvPr>
          <p:cNvSpPr/>
          <p:nvPr/>
        </p:nvSpPr>
        <p:spPr>
          <a:xfrm>
            <a:off x="1204274" y="936198"/>
            <a:ext cx="1366884" cy="19442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0" name="Title 1">
            <a:extLst>
              <a:ext uri="{FF2B5EF4-FFF2-40B4-BE49-F238E27FC236}">
                <a16:creationId xmlns:a16="http://schemas.microsoft.com/office/drawing/2014/main" id="{18F59AB3-0E91-4D67-8094-35056BE36082}"/>
              </a:ext>
            </a:extLst>
          </p:cNvPr>
          <p:cNvSpPr txBox="1">
            <a:spLocks/>
          </p:cNvSpPr>
          <p:nvPr/>
        </p:nvSpPr>
        <p:spPr>
          <a:xfrm>
            <a:off x="139677" y="212630"/>
            <a:ext cx="5211038" cy="4603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1600" b="1" dirty="0">
                <a:solidFill>
                  <a:srgbClr val="002060"/>
                </a:solidFill>
                <a:latin typeface="Nunito" panose="00000500000000000000" pitchFamily="2" charset="0"/>
                <a:ea typeface="Lato" panose="020F0502020204030203" pitchFamily="34" charset="0"/>
                <a:cs typeface="Lato" panose="020F0502020204030203" pitchFamily="34" charset="0"/>
              </a:rPr>
              <a:t>Financial Performance - April 2021 to Sept 2021  </a:t>
            </a:r>
            <a:endParaRPr lang="en-GB" sz="1600" b="1" dirty="0">
              <a:solidFill>
                <a:srgbClr val="002060"/>
              </a:solidFill>
              <a:highlight>
                <a:srgbClr val="FFFF00"/>
              </a:highlight>
              <a:latin typeface="Nunito" panose="00000500000000000000" pitchFamily="2" charset="0"/>
              <a:ea typeface="Lato" panose="020F0502020204030203" pitchFamily="34" charset="0"/>
              <a:cs typeface="Lato" panose="020F0502020204030203" pitchFamily="34" charset="0"/>
            </a:endParaRPr>
          </a:p>
        </p:txBody>
      </p:sp>
      <p:sp>
        <p:nvSpPr>
          <p:cNvPr id="62" name="Rectangle 61">
            <a:extLst>
              <a:ext uri="{FF2B5EF4-FFF2-40B4-BE49-F238E27FC236}">
                <a16:creationId xmlns:a16="http://schemas.microsoft.com/office/drawing/2014/main" id="{066F36B6-833B-475B-A709-1497D82FC338}"/>
              </a:ext>
            </a:extLst>
          </p:cNvPr>
          <p:cNvSpPr/>
          <p:nvPr/>
        </p:nvSpPr>
        <p:spPr>
          <a:xfrm>
            <a:off x="5020191" y="465569"/>
            <a:ext cx="47905" cy="40640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highlight>
                <a:srgbClr val="222F66"/>
              </a:highlight>
            </a:endParaRPr>
          </a:p>
        </p:txBody>
      </p:sp>
      <p:graphicFrame>
        <p:nvGraphicFramePr>
          <p:cNvPr id="2" name="Object 1">
            <a:extLst>
              <a:ext uri="{FF2B5EF4-FFF2-40B4-BE49-F238E27FC236}">
                <a16:creationId xmlns:a16="http://schemas.microsoft.com/office/drawing/2014/main" id="{41EAFE1D-8580-4762-8E6D-5A4EBDE38612}"/>
              </a:ext>
            </a:extLst>
          </p:cNvPr>
          <p:cNvGraphicFramePr>
            <a:graphicFrameLocks noChangeAspect="1"/>
          </p:cNvGraphicFramePr>
          <p:nvPr>
            <p:extLst>
              <p:ext uri="{D42A27DB-BD31-4B8C-83A1-F6EECF244321}">
                <p14:modId xmlns:p14="http://schemas.microsoft.com/office/powerpoint/2010/main" val="2995602253"/>
              </p:ext>
            </p:extLst>
          </p:nvPr>
        </p:nvGraphicFramePr>
        <p:xfrm>
          <a:off x="213063" y="518421"/>
          <a:ext cx="3910747" cy="4064000"/>
        </p:xfrm>
        <a:graphic>
          <a:graphicData uri="http://schemas.openxmlformats.org/presentationml/2006/ole">
            <mc:AlternateContent xmlns:mc="http://schemas.openxmlformats.org/markup-compatibility/2006">
              <mc:Choice xmlns:v="urn:schemas-microsoft-com:vml" Requires="v">
                <p:oleObj spid="_x0000_s1037" name="Worksheet" r:id="rId3" imgW="5210315" imgH="5753100" progId="Excel.Sheet.12">
                  <p:link updateAutomatic="1"/>
                </p:oleObj>
              </mc:Choice>
              <mc:Fallback>
                <p:oleObj name="Worksheet" r:id="rId3" imgW="5210315" imgH="5753100" progId="Excel.Sheet.12">
                  <p:link updateAutomatic="1"/>
                  <p:pic>
                    <p:nvPicPr>
                      <p:cNvPr id="0" name=""/>
                      <p:cNvPicPr/>
                      <p:nvPr/>
                    </p:nvPicPr>
                    <p:blipFill>
                      <a:blip r:embed="rId4"/>
                      <a:stretch>
                        <a:fillRect/>
                      </a:stretch>
                    </p:blipFill>
                    <p:spPr>
                      <a:xfrm>
                        <a:off x="213063" y="518421"/>
                        <a:ext cx="3910747" cy="4064000"/>
                      </a:xfrm>
                      <a:prstGeom prst="rect">
                        <a:avLst/>
                      </a:prstGeom>
                    </p:spPr>
                  </p:pic>
                </p:oleObj>
              </mc:Fallback>
            </mc:AlternateContent>
          </a:graphicData>
        </a:graphic>
      </p:graphicFrame>
    </p:spTree>
    <p:extLst>
      <p:ext uri="{BB962C8B-B14F-4D97-AF65-F5344CB8AC3E}">
        <p14:creationId xmlns:p14="http://schemas.microsoft.com/office/powerpoint/2010/main" val="3845433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2CE13D8C-28B8-4B27-B81A-3736EA4612AD}"/>
              </a:ext>
            </a:extLst>
          </p:cNvPr>
          <p:cNvSpPr txBox="1"/>
          <p:nvPr/>
        </p:nvSpPr>
        <p:spPr>
          <a:xfrm>
            <a:off x="139677" y="4442596"/>
            <a:ext cx="5187950" cy="200055"/>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effectLst/>
                <a:uLnTx/>
                <a:uFillTx/>
                <a:latin typeface="Lato Light" panose="020F0302020204030203" pitchFamily="34" charset="0"/>
              </a:rPr>
              <a:t>Data as at 3rd October 2021, Social &amp; Affordable only</a:t>
            </a:r>
          </a:p>
        </p:txBody>
      </p:sp>
      <p:sp>
        <p:nvSpPr>
          <p:cNvPr id="38" name="TextBox 37">
            <a:extLst>
              <a:ext uri="{FF2B5EF4-FFF2-40B4-BE49-F238E27FC236}">
                <a16:creationId xmlns:a16="http://schemas.microsoft.com/office/drawing/2014/main" id="{78B50D48-FA9E-411E-924D-9F442D628ED3}"/>
              </a:ext>
            </a:extLst>
          </p:cNvPr>
          <p:cNvSpPr txBox="1"/>
          <p:nvPr/>
        </p:nvSpPr>
        <p:spPr>
          <a:xfrm>
            <a:off x="7150017" y="366217"/>
            <a:ext cx="1948621" cy="3016210"/>
          </a:xfrm>
          <a:prstGeom prst="rect">
            <a:avLst/>
          </a:prstGeom>
          <a:noFill/>
          <a:ln w="25400">
            <a:noFill/>
          </a:ln>
        </p:spPr>
        <p:txBody>
          <a:bodyPr wrap="square" lIns="91440" tIns="45720" rIns="91440" bIns="45720" rtlCol="0" anchor="t">
            <a:spAutoFit/>
          </a:bodyPr>
          <a:lstStyle/>
          <a:p>
            <a:pPr defTabSz="914400">
              <a:defRPr/>
            </a:pPr>
            <a:r>
              <a:rPr lang="en-US" sz="1000" b="1" kern="0" dirty="0">
                <a:solidFill>
                  <a:srgbClr val="42A147"/>
                </a:solidFill>
                <a:latin typeface="Lato Heavy"/>
                <a:ea typeface="Lato Heavy" panose="020F0502020204030203" pitchFamily="34" charset="0"/>
                <a:cs typeface="Lato Heavy" panose="020F0502020204030203" pitchFamily="34" charset="0"/>
              </a:rPr>
              <a:t>Sept 2021 arrears</a:t>
            </a:r>
            <a:r>
              <a:rPr kumimoji="0" lang="en-US" sz="1000" b="1" i="0" u="none" strike="noStrike" kern="0" cap="none" spc="0" normalizeH="0" baseline="0" noProof="0" dirty="0">
                <a:ln>
                  <a:noFill/>
                </a:ln>
                <a:solidFill>
                  <a:srgbClr val="42A147"/>
                </a:solidFill>
                <a:effectLst/>
                <a:uLnTx/>
                <a:uFillTx/>
                <a:latin typeface="Lato Heavy"/>
                <a:ea typeface="Lato Heavy" panose="020F0502020204030203" pitchFamily="34" charset="0"/>
                <a:cs typeface="Lato Heavy" panose="020F0502020204030203" pitchFamily="34" charset="0"/>
              </a:rPr>
              <a:t> </a:t>
            </a:r>
            <a:r>
              <a:rPr lang="en-US" sz="1000" b="1" kern="0" dirty="0">
                <a:solidFill>
                  <a:srgbClr val="42A147"/>
                </a:solidFill>
                <a:latin typeface="Lato Heavy"/>
                <a:ea typeface="Lato Heavy" panose="020F0502020204030203" pitchFamily="34" charset="0"/>
                <a:cs typeface="Lato Heavy" panose="020F0502020204030203" pitchFamily="34" charset="0"/>
              </a:rPr>
              <a:t>position</a:t>
            </a:r>
            <a:endParaRPr kumimoji="0" lang="en-US" sz="1000" b="1" i="0" u="none" strike="noStrike" kern="0" cap="none" spc="0" normalizeH="0" baseline="0" noProof="0" dirty="0">
              <a:ln>
                <a:noFill/>
              </a:ln>
              <a:solidFill>
                <a:srgbClr val="42A147"/>
              </a:solidFill>
              <a:effectLst/>
              <a:uLnTx/>
              <a:uFillTx/>
              <a:latin typeface="Lato Heavy"/>
              <a:ea typeface="Lato Heavy" panose="020F0502020204030203" pitchFamily="34" charset="0"/>
              <a:cs typeface="Lato Heavy" panose="020F050202020403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ea typeface="+mn-lt"/>
              <a:cs typeface="Calibri" panose="020F0502020204030204"/>
            </a:endParaRPr>
          </a:p>
          <a:p>
            <a:pPr defTabSz="914400">
              <a:defRPr/>
            </a:pPr>
            <a:r>
              <a:rPr lang="en-GB" sz="900" dirty="0">
                <a:latin typeface="Lato Light" panose="020F0302020204030203" pitchFamily="34" charset="0"/>
                <a:cs typeface="Calibri"/>
              </a:rPr>
              <a:t>Arrears for the Group are 0.1% lower than for the same period last year</a:t>
            </a:r>
            <a:r>
              <a:rPr lang="en-GB" sz="900" dirty="0">
                <a:latin typeface="Lato"/>
                <a:cs typeface="Calibri"/>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Lato Light" panose="020F0302020204030203" pitchFamily="34" charset="0"/>
              <a:cs typeface="Calibri"/>
            </a:endParaRPr>
          </a:p>
          <a:p>
            <a:r>
              <a:rPr lang="en-GB" sz="900" dirty="0">
                <a:latin typeface="Lato Light" panose="020F0302020204030203" pitchFamily="34" charset="0"/>
                <a:cs typeface="Calibri"/>
              </a:rPr>
              <a:t>Arrears greater than £1k are 1% compared to the pre-covid 0.6% of rent roll..</a:t>
            </a:r>
          </a:p>
          <a:p>
            <a:endParaRPr lang="en-GB" sz="900" dirty="0">
              <a:latin typeface="Lato Light" panose="020F0302020204030203" pitchFamily="34" charset="0"/>
              <a:cs typeface="Calibri"/>
            </a:endParaRPr>
          </a:p>
          <a:p>
            <a:r>
              <a:rPr lang="en-GB" sz="900" dirty="0">
                <a:latin typeface="Lato Light" panose="020F0302020204030203" pitchFamily="34" charset="0"/>
                <a:ea typeface="Lato"/>
                <a:cs typeface="Lato"/>
              </a:rPr>
              <a:t>The proportion of tenancies claiming Universal Credit has been increasing year-on-year, currently this is around 23%. T</a:t>
            </a:r>
            <a:r>
              <a:rPr lang="en-GB" sz="900" dirty="0">
                <a:solidFill>
                  <a:srgbClr val="000000"/>
                </a:solidFill>
                <a:latin typeface="Lato Light" panose="020F0302020204030203" pitchFamily="34" charset="0"/>
              </a:rPr>
              <a:t>he key driver of rent arrears remains housing benefit. Customers not in receipt of full housing benefit account for over 90% of rent arrears,  irrespective of their Universal Credit status.</a:t>
            </a:r>
            <a:endParaRPr lang="en-GB" sz="900" dirty="0">
              <a:solidFill>
                <a:srgbClr val="FF0000"/>
              </a:solidFill>
              <a:latin typeface="Lato Light" panose="020F0302020204030203" pitchFamily="34" charset="0"/>
              <a:ea typeface="Lato"/>
              <a:cs typeface="Lato"/>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Lato Light" panose="020F0302020204030203" pitchFamily="34" charset="0"/>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Lato Light" panose="020F0302020204030203" pitchFamily="34" charset="0"/>
              <a:cs typeface="Calibri"/>
            </a:endParaRPr>
          </a:p>
        </p:txBody>
      </p:sp>
      <p:sp>
        <p:nvSpPr>
          <p:cNvPr id="49" name="Rectangle 48">
            <a:extLst>
              <a:ext uri="{FF2B5EF4-FFF2-40B4-BE49-F238E27FC236}">
                <a16:creationId xmlns:a16="http://schemas.microsoft.com/office/drawing/2014/main" id="{9700C07C-6419-480E-BFDA-2DA849EB59F1}"/>
              </a:ext>
            </a:extLst>
          </p:cNvPr>
          <p:cNvSpPr/>
          <p:nvPr/>
        </p:nvSpPr>
        <p:spPr>
          <a:xfrm>
            <a:off x="1204274" y="936198"/>
            <a:ext cx="1366884" cy="19442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0" name="Title 1">
            <a:extLst>
              <a:ext uri="{FF2B5EF4-FFF2-40B4-BE49-F238E27FC236}">
                <a16:creationId xmlns:a16="http://schemas.microsoft.com/office/drawing/2014/main" id="{18F59AB3-0E91-4D67-8094-35056BE36082}"/>
              </a:ext>
            </a:extLst>
          </p:cNvPr>
          <p:cNvSpPr txBox="1">
            <a:spLocks/>
          </p:cNvSpPr>
          <p:nvPr/>
        </p:nvSpPr>
        <p:spPr>
          <a:xfrm>
            <a:off x="139677" y="212630"/>
            <a:ext cx="2691393" cy="4603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400" b="1" dirty="0">
                <a:solidFill>
                  <a:srgbClr val="00B050"/>
                </a:solidFill>
                <a:latin typeface="Nunito" panose="00000500000000000000" pitchFamily="2" charset="0"/>
                <a:ea typeface="Lato" panose="020F0502020204030203" pitchFamily="34" charset="0"/>
                <a:cs typeface="Lato" panose="020F0502020204030203" pitchFamily="34" charset="0"/>
              </a:rPr>
              <a:t>Arrears</a:t>
            </a:r>
            <a:endParaRPr lang="en-GB" sz="2400" b="1" dirty="0">
              <a:solidFill>
                <a:srgbClr val="00B050"/>
              </a:solidFill>
              <a:latin typeface="Nunito" panose="00000500000000000000" pitchFamily="2" charset="0"/>
              <a:ea typeface="Lato" panose="020F0502020204030203" pitchFamily="34" charset="0"/>
              <a:cs typeface="Lato" panose="020F0502020204030203" pitchFamily="34" charset="0"/>
            </a:endParaRPr>
          </a:p>
        </p:txBody>
      </p:sp>
      <p:sp>
        <p:nvSpPr>
          <p:cNvPr id="62" name="Rectangle 61">
            <a:extLst>
              <a:ext uri="{FF2B5EF4-FFF2-40B4-BE49-F238E27FC236}">
                <a16:creationId xmlns:a16="http://schemas.microsoft.com/office/drawing/2014/main" id="{066F36B6-833B-475B-A709-1497D82FC338}"/>
              </a:ext>
            </a:extLst>
          </p:cNvPr>
          <p:cNvSpPr/>
          <p:nvPr/>
        </p:nvSpPr>
        <p:spPr>
          <a:xfrm>
            <a:off x="7102112" y="378594"/>
            <a:ext cx="47905" cy="406400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2D050"/>
              </a:solidFill>
            </a:endParaRPr>
          </a:p>
        </p:txBody>
      </p:sp>
      <p:pic>
        <p:nvPicPr>
          <p:cNvPr id="2" name="Picture 1">
            <a:extLst>
              <a:ext uri="{FF2B5EF4-FFF2-40B4-BE49-F238E27FC236}">
                <a16:creationId xmlns:a16="http://schemas.microsoft.com/office/drawing/2014/main" id="{D1929EA0-4F36-4278-AC21-7402B43EA5EC}"/>
              </a:ext>
            </a:extLst>
          </p:cNvPr>
          <p:cNvPicPr>
            <a:picLocks noChangeAspect="1"/>
          </p:cNvPicPr>
          <p:nvPr/>
        </p:nvPicPr>
        <p:blipFill>
          <a:blip r:embed="rId2"/>
          <a:stretch>
            <a:fillRect/>
          </a:stretch>
        </p:blipFill>
        <p:spPr>
          <a:xfrm>
            <a:off x="235013" y="631421"/>
            <a:ext cx="6499132" cy="3715665"/>
          </a:xfrm>
          <a:prstGeom prst="rect">
            <a:avLst/>
          </a:prstGeom>
        </p:spPr>
      </p:pic>
    </p:spTree>
    <p:extLst>
      <p:ext uri="{BB962C8B-B14F-4D97-AF65-F5344CB8AC3E}">
        <p14:creationId xmlns:p14="http://schemas.microsoft.com/office/powerpoint/2010/main" val="358846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4F6E26-9D59-4093-BAD0-31B61BA0B249}"/>
              </a:ext>
            </a:extLst>
          </p:cNvPr>
          <p:cNvSpPr txBox="1"/>
          <p:nvPr/>
        </p:nvSpPr>
        <p:spPr>
          <a:xfrm>
            <a:off x="7256206" y="353961"/>
            <a:ext cx="1887794" cy="2500685"/>
          </a:xfrm>
          <a:prstGeom prst="rect">
            <a:avLst/>
          </a:prstGeom>
          <a:noFill/>
          <a:ln w="25400">
            <a:noFill/>
          </a:ln>
        </p:spPr>
        <p:txBody>
          <a:bodyPr wrap="square" lIns="91440" tIns="45720" rIns="91440" bIns="45720" rtlCol="0" anchor="t">
            <a:spAutoFit/>
          </a:bodyPr>
          <a:lstStyle/>
          <a:p>
            <a:r>
              <a:rPr lang="en-US" sz="1000">
                <a:solidFill>
                  <a:srgbClr val="EE5823"/>
                </a:solidFill>
                <a:latin typeface="Lato Heavy"/>
                <a:ea typeface="Lato Heavy" panose="020F0502020204030203" pitchFamily="34" charset="0"/>
                <a:cs typeface="Lato Heavy" panose="020F0502020204030203" pitchFamily="34" charset="0"/>
              </a:rPr>
              <a:t>Sept 2021 position</a:t>
            </a:r>
            <a:endParaRPr lang="en-US" sz="1000" dirty="0">
              <a:solidFill>
                <a:srgbClr val="EE5823"/>
              </a:solidFill>
              <a:latin typeface="Lato Heavy"/>
              <a:ea typeface="Lato Heavy" panose="020F0502020204030203" pitchFamily="34" charset="0"/>
              <a:cs typeface="Lato Heavy" panose="020F0502020204030203" pitchFamily="34" charset="0"/>
            </a:endParaRPr>
          </a:p>
          <a:p>
            <a:endParaRPr lang="en-US" sz="1000" dirty="0">
              <a:solidFill>
                <a:srgbClr val="EE5823"/>
              </a:solidFill>
              <a:latin typeface="Lato Heavy"/>
              <a:ea typeface="Lato Heavy" panose="020F0502020204030203" pitchFamily="34" charset="0"/>
              <a:cs typeface="Lato Heavy" panose="020F0502020204030203" pitchFamily="34" charset="0"/>
            </a:endParaRPr>
          </a:p>
          <a:p>
            <a:r>
              <a:rPr lang="en-US" sz="1000" dirty="0">
                <a:solidFill>
                  <a:srgbClr val="EE5823"/>
                </a:solidFill>
                <a:latin typeface="Lato Heavy"/>
                <a:ea typeface="Lato Heavy" panose="020F0502020204030203" pitchFamily="34" charset="0"/>
                <a:cs typeface="Lato Heavy" panose="020F0502020204030203" pitchFamily="34" charset="0"/>
              </a:rPr>
              <a:t>Void rent loss (VRL)</a:t>
            </a:r>
          </a:p>
          <a:p>
            <a:endParaRPr lang="en-US" sz="1000" dirty="0">
              <a:solidFill>
                <a:srgbClr val="EE5823"/>
              </a:solidFill>
              <a:latin typeface="Lato Heavy"/>
              <a:ea typeface="Lato Heavy" panose="020F0502020204030203" pitchFamily="34" charset="0"/>
              <a:cs typeface="Lato Heavy" panose="020F0502020204030203" pitchFamily="34" charset="0"/>
            </a:endParaRPr>
          </a:p>
          <a:p>
            <a:r>
              <a:rPr lang="en-US" sz="800" dirty="0">
                <a:latin typeface="Lato Light"/>
                <a:ea typeface="+mn-lt"/>
                <a:cs typeface="+mn-lt"/>
              </a:rPr>
              <a:t>The quarter to Sept 2021 ended with an overall void rent loss for social and affordable homes of £111k (2020: £172k) and is at the lowest level since before 2016/17.</a:t>
            </a:r>
          </a:p>
          <a:p>
            <a:endParaRPr lang="en-US" sz="900" dirty="0">
              <a:latin typeface="Lato Light"/>
              <a:ea typeface="+mn-lt"/>
              <a:cs typeface="+mn-lt"/>
            </a:endParaRPr>
          </a:p>
          <a:p>
            <a:r>
              <a:rPr lang="en-US" sz="1050" dirty="0">
                <a:solidFill>
                  <a:srgbClr val="EE5823"/>
                </a:solidFill>
                <a:latin typeface="Lato Heavy"/>
                <a:ea typeface="Lato Heavy" panose="020F0502020204030203" pitchFamily="34" charset="0"/>
                <a:cs typeface="Lato Heavy" panose="020F0502020204030203" pitchFamily="34" charset="0"/>
              </a:rPr>
              <a:t>Void relets</a:t>
            </a:r>
          </a:p>
          <a:p>
            <a:r>
              <a:rPr lang="en-US" sz="800" dirty="0">
                <a:latin typeface="Lato Light"/>
                <a:ea typeface="+mn-lt"/>
                <a:cs typeface="Arial"/>
              </a:rPr>
              <a:t>The average turnaround to Sept 2021 is 26.1 days and is a significant improvement when compared to the prior end of year performance of 42.7 days, </a:t>
            </a:r>
          </a:p>
          <a:p>
            <a:endParaRPr lang="en-US" sz="800" dirty="0">
              <a:latin typeface="Lato Light" panose="020F0302020204030203" pitchFamily="34" charset="0"/>
              <a:cs typeface="Calibri" panose="020F0502020204030204"/>
            </a:endParaRPr>
          </a:p>
          <a:p>
            <a:endParaRPr lang="en-US" sz="900" dirty="0">
              <a:latin typeface="Lato Light"/>
            </a:endParaRPr>
          </a:p>
        </p:txBody>
      </p:sp>
      <p:sp>
        <p:nvSpPr>
          <p:cNvPr id="8" name="Title 1">
            <a:extLst>
              <a:ext uri="{FF2B5EF4-FFF2-40B4-BE49-F238E27FC236}">
                <a16:creationId xmlns:a16="http://schemas.microsoft.com/office/drawing/2014/main" id="{2430DAB5-5BBC-46E4-B734-43B56ADCB25C}"/>
              </a:ext>
            </a:extLst>
          </p:cNvPr>
          <p:cNvSpPr txBox="1">
            <a:spLocks/>
          </p:cNvSpPr>
          <p:nvPr/>
        </p:nvSpPr>
        <p:spPr>
          <a:xfrm>
            <a:off x="139677" y="212630"/>
            <a:ext cx="5713959" cy="4603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a:solidFill>
                  <a:srgbClr val="EE5823"/>
                </a:solidFill>
                <a:latin typeface="Nunito" panose="00000500000000000000" pitchFamily="2" charset="0"/>
                <a:ea typeface="Lato" panose="020F0502020204030203" pitchFamily="34" charset="0"/>
                <a:cs typeface="Lato" panose="020F0502020204030203" pitchFamily="34" charset="0"/>
              </a:rPr>
              <a:t>Social / affordable void rent loss &amp; relets</a:t>
            </a:r>
            <a:endParaRPr lang="en-GB" sz="2000" b="1" dirty="0">
              <a:solidFill>
                <a:srgbClr val="EE5823"/>
              </a:solidFill>
              <a:highlight>
                <a:srgbClr val="FFFF00"/>
              </a:highlight>
              <a:latin typeface="Nunito" panose="00000500000000000000" pitchFamily="2" charset="0"/>
              <a:ea typeface="Lato" panose="020F0502020204030203" pitchFamily="34" charset="0"/>
              <a:cs typeface="Lato" panose="020F0502020204030203" pitchFamily="34" charset="0"/>
            </a:endParaRPr>
          </a:p>
        </p:txBody>
      </p:sp>
      <p:sp>
        <p:nvSpPr>
          <p:cNvPr id="9" name="Rectangle 8">
            <a:extLst>
              <a:ext uri="{FF2B5EF4-FFF2-40B4-BE49-F238E27FC236}">
                <a16:creationId xmlns:a16="http://schemas.microsoft.com/office/drawing/2014/main" id="{17D23825-2846-4B60-B848-23454FD87717}"/>
              </a:ext>
            </a:extLst>
          </p:cNvPr>
          <p:cNvSpPr/>
          <p:nvPr/>
        </p:nvSpPr>
        <p:spPr>
          <a:xfrm>
            <a:off x="7104299" y="430652"/>
            <a:ext cx="45719" cy="3976165"/>
          </a:xfrm>
          <a:prstGeom prst="rect">
            <a:avLst/>
          </a:prstGeom>
          <a:solidFill>
            <a:srgbClr val="F3B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E5823"/>
              </a:solidFill>
            </a:endParaRPr>
          </a:p>
        </p:txBody>
      </p:sp>
      <p:pic>
        <p:nvPicPr>
          <p:cNvPr id="5" name="Picture 4">
            <a:extLst>
              <a:ext uri="{FF2B5EF4-FFF2-40B4-BE49-F238E27FC236}">
                <a16:creationId xmlns:a16="http://schemas.microsoft.com/office/drawing/2014/main" id="{4412646F-026C-4422-8122-D987F6D3E0AD}"/>
              </a:ext>
            </a:extLst>
          </p:cNvPr>
          <p:cNvPicPr>
            <a:picLocks noChangeAspect="1"/>
          </p:cNvPicPr>
          <p:nvPr/>
        </p:nvPicPr>
        <p:blipFill rotWithShape="1">
          <a:blip r:embed="rId2"/>
          <a:srcRect l="689" t="11021" r="1190" b="45732"/>
          <a:stretch/>
        </p:blipFill>
        <p:spPr>
          <a:xfrm>
            <a:off x="221483" y="546790"/>
            <a:ext cx="6500744" cy="1948760"/>
          </a:xfrm>
          <a:prstGeom prst="rect">
            <a:avLst/>
          </a:prstGeom>
        </p:spPr>
      </p:pic>
      <p:pic>
        <p:nvPicPr>
          <p:cNvPr id="10" name="Picture 9">
            <a:extLst>
              <a:ext uri="{FF2B5EF4-FFF2-40B4-BE49-F238E27FC236}">
                <a16:creationId xmlns:a16="http://schemas.microsoft.com/office/drawing/2014/main" id="{F879EE0D-2026-48F5-AF67-5A7B1513CA19}"/>
              </a:ext>
            </a:extLst>
          </p:cNvPr>
          <p:cNvPicPr>
            <a:picLocks noChangeAspect="1"/>
          </p:cNvPicPr>
          <p:nvPr/>
        </p:nvPicPr>
        <p:blipFill>
          <a:blip r:embed="rId3"/>
          <a:stretch>
            <a:fillRect/>
          </a:stretch>
        </p:blipFill>
        <p:spPr>
          <a:xfrm>
            <a:off x="221483" y="2557150"/>
            <a:ext cx="6703617" cy="2044408"/>
          </a:xfrm>
          <a:prstGeom prst="rect">
            <a:avLst/>
          </a:prstGeom>
        </p:spPr>
      </p:pic>
    </p:spTree>
    <p:extLst>
      <p:ext uri="{BB962C8B-B14F-4D97-AF65-F5344CB8AC3E}">
        <p14:creationId xmlns:p14="http://schemas.microsoft.com/office/powerpoint/2010/main" val="207338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78B50D48-FA9E-411E-924D-9F442D628ED3}"/>
              </a:ext>
            </a:extLst>
          </p:cNvPr>
          <p:cNvSpPr txBox="1"/>
          <p:nvPr/>
        </p:nvSpPr>
        <p:spPr>
          <a:xfrm>
            <a:off x="5067545" y="451141"/>
            <a:ext cx="4143255" cy="4262705"/>
          </a:xfrm>
          <a:prstGeom prst="rect">
            <a:avLst/>
          </a:prstGeom>
          <a:noFill/>
          <a:ln w="25400">
            <a:noFill/>
          </a:ln>
        </p:spPr>
        <p:txBody>
          <a:bodyPr wrap="square" lIns="91440" tIns="45720" rIns="91440" bIns="45720" rtlCol="0" anchor="t">
            <a:spAutoFit/>
          </a:bodyPr>
          <a:lstStyle/>
          <a:p>
            <a:pPr defTabSz="914400">
              <a:defRPr/>
            </a:pPr>
            <a:r>
              <a:rPr lang="en-US" sz="1000" b="1" kern="0" dirty="0">
                <a:solidFill>
                  <a:srgbClr val="C00000"/>
                </a:solidFill>
                <a:latin typeface="Lato Heavy"/>
                <a:ea typeface="Lato Heavy" panose="020F0502020204030203" pitchFamily="34" charset="0"/>
                <a:cs typeface="Lato Heavy" panose="020F0502020204030203" pitchFamily="34" charset="0"/>
              </a:rPr>
              <a:t>Development forecast performance to March 2022</a:t>
            </a:r>
            <a:endParaRPr kumimoji="0" lang="en-US" sz="1000" b="1" i="0" u="none" strike="noStrike" kern="0" cap="none" spc="0" normalizeH="0" baseline="0" noProof="0" dirty="0">
              <a:ln>
                <a:noFill/>
              </a:ln>
              <a:solidFill>
                <a:srgbClr val="C00000"/>
              </a:solidFill>
              <a:effectLst/>
              <a:uLnTx/>
              <a:uFillTx/>
              <a:latin typeface="Lato Heavy"/>
              <a:ea typeface="Lato Heavy" panose="020F0502020204030203" pitchFamily="34" charset="0"/>
              <a:cs typeface="Lato Heavy" panose="020F050202020403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ea typeface="+mn-lt"/>
              <a:cs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latin typeface="Lato Light"/>
                <a:cs typeface="Calibri"/>
              </a:rPr>
              <a:t>Total forecast spend in 2021/22 is £36.9m and is in line with budgeted; £11m of the total forecast spend relates to uncommitted costs and work is on-going to find and secure schemes. 101 homes have been delivered to September, and the forecast for the year is 244 homes (includes 49 uncommitted homes), compared to the budget of 336 homes.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effectLst/>
              <a:uLnTx/>
              <a:uFillTx/>
              <a:latin typeface="Lato Light"/>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latin typeface="Lato Light"/>
                <a:cs typeface="Calibri"/>
              </a:rPr>
              <a:t>Sales activity to September has generated £4.5m, the income received is greater for open market sales due to slippage from 2020/21 and shared ownership income is lower due to the timing of sales, the average profit per sale was in-line with the budgeted position.</a:t>
            </a:r>
          </a:p>
          <a:p>
            <a:pPr marL="0" marR="0" lvl="0" indent="0" defTabSz="914400" eaLnBrk="1" fontAlgn="auto" latinLnBrk="0" hangingPunct="1">
              <a:lnSpc>
                <a:spcPct val="100000"/>
              </a:lnSpc>
              <a:spcBef>
                <a:spcPts val="0"/>
              </a:spcBef>
              <a:spcAft>
                <a:spcPts val="0"/>
              </a:spcAft>
              <a:buClrTx/>
              <a:buSzTx/>
              <a:buFontTx/>
              <a:buNone/>
              <a:tabLst/>
              <a:defRPr/>
            </a:pPr>
            <a:endParaRPr lang="en-US" sz="900" kern="0" dirty="0">
              <a:latin typeface="Lato Light"/>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latin typeface="Lato Light"/>
                <a:cs typeface="Calibri"/>
              </a:rPr>
              <a:t>To deliver the corporate plan and growth aspirations, an ambitious 7-year development programme was approved by the Board in March 2021 to deliver 1,583 homes by 2028.</a:t>
            </a:r>
          </a:p>
          <a:p>
            <a:pPr marL="0" marR="0" lvl="0" indent="0" defTabSz="914400" eaLnBrk="1" fontAlgn="auto" latinLnBrk="0" hangingPunct="1">
              <a:lnSpc>
                <a:spcPct val="100000"/>
              </a:lnSpc>
              <a:spcBef>
                <a:spcPts val="0"/>
              </a:spcBef>
              <a:spcAft>
                <a:spcPts val="0"/>
              </a:spcAft>
              <a:buClrTx/>
              <a:buSzTx/>
              <a:buFontTx/>
              <a:buNone/>
              <a:tabLst/>
              <a:defRPr/>
            </a:pPr>
            <a:endParaRPr lang="en-US" sz="900" kern="0" dirty="0">
              <a:latin typeface="Lato Light"/>
              <a:cs typeface="Calibri"/>
            </a:endParaRPr>
          </a:p>
          <a:p>
            <a:pPr defTabSz="914400">
              <a:defRPr/>
            </a:pPr>
            <a:r>
              <a:rPr kumimoji="0" lang="en-US" sz="900" b="0" i="0" u="none" strike="noStrike" kern="0" cap="none" spc="0" normalizeH="0" baseline="0" noProof="0" dirty="0">
                <a:ln>
                  <a:noFill/>
                </a:ln>
                <a:effectLst/>
                <a:uLnTx/>
                <a:uFillTx/>
                <a:latin typeface="Lato Light"/>
                <a:cs typeface="Calibri"/>
              </a:rPr>
              <a:t>As at the 30</a:t>
            </a:r>
            <a:r>
              <a:rPr kumimoji="0" lang="en-US" sz="900" b="0" i="0" u="none" strike="noStrike" kern="0" cap="none" spc="0" normalizeH="0" baseline="30000" noProof="0" dirty="0">
                <a:ln>
                  <a:noFill/>
                </a:ln>
                <a:effectLst/>
                <a:uLnTx/>
                <a:uFillTx/>
                <a:latin typeface="Lato Light"/>
                <a:cs typeface="Calibri"/>
              </a:rPr>
              <a:t>th</a:t>
            </a:r>
            <a:r>
              <a:rPr kumimoji="0" lang="en-US" sz="900" b="0" i="0" u="none" strike="noStrike" kern="0" cap="none" spc="0" normalizeH="0" baseline="0" noProof="0" dirty="0">
                <a:ln>
                  <a:noFill/>
                </a:ln>
                <a:effectLst/>
                <a:uLnTx/>
                <a:uFillTx/>
                <a:latin typeface="Lato Light"/>
                <a:cs typeface="Calibri"/>
              </a:rPr>
              <a:t> September 2021, 606 units are secured, and 149 units are in the pipeline.</a:t>
            </a:r>
            <a:r>
              <a:rPr lang="en-US" sz="900" kern="0" dirty="0">
                <a:latin typeface="Lato Light"/>
                <a:cs typeface="Calibri"/>
              </a:rPr>
              <a:t>  24% of approved development expenditure is committed and 9% is awaiting approval.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effectLst/>
              <a:uLnTx/>
              <a:uFillTx/>
              <a:latin typeface="Lato Light"/>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latin typeface="Lato Light"/>
                <a:cs typeface="Calibri"/>
              </a:rPr>
              <a:t> </a:t>
            </a:r>
            <a:r>
              <a:rPr lang="en-US" sz="900" kern="0" dirty="0">
                <a:latin typeface="Lato Light"/>
                <a:cs typeface="Calibri"/>
              </a:rPr>
              <a:t>Business plans are built with prudent assumptions to effectively manage risks associated with new development such as falling property values, rent values and sales risk.</a:t>
            </a:r>
          </a:p>
          <a:p>
            <a:pPr defTabSz="914400">
              <a:defRPr/>
            </a:pPr>
            <a:endParaRPr lang="en-US" sz="900" kern="0" dirty="0">
              <a:latin typeface="Lato Light"/>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latin typeface="Lato Light"/>
                <a:cs typeface="Calibri"/>
              </a:rPr>
              <a:t>Homes England bid  has </a:t>
            </a:r>
            <a:r>
              <a:rPr kumimoji="0" lang="en-US" sz="900" b="0" i="0" u="none" strike="noStrike" kern="0" cap="none" spc="0" normalizeH="0" baseline="0" noProof="0">
                <a:ln>
                  <a:noFill/>
                </a:ln>
                <a:effectLst/>
                <a:uLnTx/>
                <a:uFillTx/>
                <a:latin typeface="Lato Light"/>
                <a:cs typeface="Calibri"/>
              </a:rPr>
              <a:t>confirmed the strategic partner bid </a:t>
            </a:r>
            <a:r>
              <a:rPr kumimoji="0" lang="en-US" sz="900" b="0" i="0" u="none" strike="noStrike" kern="0" cap="none" spc="0" normalizeH="0" baseline="0" noProof="0" dirty="0">
                <a:ln>
                  <a:noFill/>
                </a:ln>
                <a:effectLst/>
                <a:uLnTx/>
                <a:uFillTx/>
                <a:latin typeface="Lato Light"/>
                <a:cs typeface="Calibri"/>
              </a:rPr>
              <a:t>to deliver 500 homes under the 2021-2026 Affordable Homes Programme.</a:t>
            </a:r>
          </a:p>
          <a:p>
            <a:pPr marL="0" marR="0" lvl="0" indent="0" defTabSz="914400" eaLnBrk="1" fontAlgn="auto" latinLnBrk="0" hangingPunct="1">
              <a:lnSpc>
                <a:spcPct val="100000"/>
              </a:lnSpc>
              <a:spcBef>
                <a:spcPts val="0"/>
              </a:spcBef>
              <a:spcAft>
                <a:spcPts val="0"/>
              </a:spcAft>
              <a:buClrTx/>
              <a:buSzTx/>
              <a:buFontTx/>
              <a:buNone/>
              <a:tabLst/>
              <a:defRPr/>
            </a:pPr>
            <a:endParaRPr lang="en-US" sz="900" kern="0" dirty="0">
              <a:latin typeface="Lato Light"/>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900" kern="0" dirty="0">
                <a:latin typeface="Lato Light"/>
                <a:cs typeface="Calibri"/>
              </a:rPr>
              <a:t>No reliance on sales income and/or grant income to meet financial covenants so business plans can operate effectively within their funding facilities.</a:t>
            </a:r>
          </a:p>
        </p:txBody>
      </p:sp>
      <p:sp>
        <p:nvSpPr>
          <p:cNvPr id="49" name="Rectangle 48">
            <a:extLst>
              <a:ext uri="{FF2B5EF4-FFF2-40B4-BE49-F238E27FC236}">
                <a16:creationId xmlns:a16="http://schemas.microsoft.com/office/drawing/2014/main" id="{9700C07C-6419-480E-BFDA-2DA849EB59F1}"/>
              </a:ext>
            </a:extLst>
          </p:cNvPr>
          <p:cNvSpPr/>
          <p:nvPr/>
        </p:nvSpPr>
        <p:spPr>
          <a:xfrm>
            <a:off x="1204274" y="936198"/>
            <a:ext cx="1366884" cy="19442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0" name="Title 1">
            <a:extLst>
              <a:ext uri="{FF2B5EF4-FFF2-40B4-BE49-F238E27FC236}">
                <a16:creationId xmlns:a16="http://schemas.microsoft.com/office/drawing/2014/main" id="{18F59AB3-0E91-4D67-8094-35056BE36082}"/>
              </a:ext>
            </a:extLst>
          </p:cNvPr>
          <p:cNvSpPr txBox="1">
            <a:spLocks/>
          </p:cNvSpPr>
          <p:nvPr/>
        </p:nvSpPr>
        <p:spPr>
          <a:xfrm>
            <a:off x="139677" y="212630"/>
            <a:ext cx="4768586" cy="4603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400" b="1" dirty="0">
                <a:solidFill>
                  <a:srgbClr val="C00000"/>
                </a:solidFill>
                <a:latin typeface="Nunito" panose="00000500000000000000" pitchFamily="2" charset="0"/>
                <a:ea typeface="Lato" panose="020F0502020204030203" pitchFamily="34" charset="0"/>
                <a:cs typeface="Lato" panose="020F0502020204030203" pitchFamily="34" charset="0"/>
              </a:rPr>
              <a:t>Development performance</a:t>
            </a:r>
            <a:endParaRPr lang="en-GB" sz="2400" b="1" dirty="0">
              <a:solidFill>
                <a:srgbClr val="C00000"/>
              </a:solidFill>
              <a:latin typeface="Nunito" panose="00000500000000000000" pitchFamily="2" charset="0"/>
              <a:ea typeface="Lato" panose="020F0502020204030203" pitchFamily="34" charset="0"/>
              <a:cs typeface="Lato" panose="020F0502020204030203" pitchFamily="34" charset="0"/>
            </a:endParaRPr>
          </a:p>
        </p:txBody>
      </p:sp>
      <p:sp>
        <p:nvSpPr>
          <p:cNvPr id="62" name="Rectangle 61">
            <a:extLst>
              <a:ext uri="{FF2B5EF4-FFF2-40B4-BE49-F238E27FC236}">
                <a16:creationId xmlns:a16="http://schemas.microsoft.com/office/drawing/2014/main" id="{066F36B6-833B-475B-A709-1497D82FC338}"/>
              </a:ext>
            </a:extLst>
          </p:cNvPr>
          <p:cNvSpPr/>
          <p:nvPr/>
        </p:nvSpPr>
        <p:spPr>
          <a:xfrm>
            <a:off x="5043592" y="469325"/>
            <a:ext cx="47905" cy="4064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highlight>
                <a:srgbClr val="222F66"/>
              </a:highlight>
            </a:endParaRPr>
          </a:p>
        </p:txBody>
      </p:sp>
      <p:pic>
        <p:nvPicPr>
          <p:cNvPr id="2" name="Picture 1">
            <a:extLst>
              <a:ext uri="{FF2B5EF4-FFF2-40B4-BE49-F238E27FC236}">
                <a16:creationId xmlns:a16="http://schemas.microsoft.com/office/drawing/2014/main" id="{34E2D68B-C5FA-490A-99A0-C22F00CE2B50}"/>
              </a:ext>
            </a:extLst>
          </p:cNvPr>
          <p:cNvPicPr>
            <a:picLocks noChangeAspect="1"/>
          </p:cNvPicPr>
          <p:nvPr/>
        </p:nvPicPr>
        <p:blipFill>
          <a:blip r:embed="rId2"/>
          <a:stretch>
            <a:fillRect/>
          </a:stretch>
        </p:blipFill>
        <p:spPr>
          <a:xfrm>
            <a:off x="234170" y="2399073"/>
            <a:ext cx="4337829" cy="2183048"/>
          </a:xfrm>
          <a:prstGeom prst="rect">
            <a:avLst/>
          </a:prstGeom>
        </p:spPr>
      </p:pic>
      <p:pic>
        <p:nvPicPr>
          <p:cNvPr id="3" name="Picture 2">
            <a:extLst>
              <a:ext uri="{FF2B5EF4-FFF2-40B4-BE49-F238E27FC236}">
                <a16:creationId xmlns:a16="http://schemas.microsoft.com/office/drawing/2014/main" id="{047B09AD-F8DD-488B-86AD-FF14D6D36D40}"/>
              </a:ext>
            </a:extLst>
          </p:cNvPr>
          <p:cNvPicPr>
            <a:picLocks noChangeAspect="1"/>
          </p:cNvPicPr>
          <p:nvPr/>
        </p:nvPicPr>
        <p:blipFill>
          <a:blip r:embed="rId3"/>
          <a:stretch>
            <a:fillRect/>
          </a:stretch>
        </p:blipFill>
        <p:spPr>
          <a:xfrm>
            <a:off x="237912" y="749713"/>
            <a:ext cx="2263646" cy="1267866"/>
          </a:xfrm>
          <a:prstGeom prst="rect">
            <a:avLst/>
          </a:prstGeom>
        </p:spPr>
      </p:pic>
      <p:pic>
        <p:nvPicPr>
          <p:cNvPr id="7" name="Picture 6">
            <a:extLst>
              <a:ext uri="{FF2B5EF4-FFF2-40B4-BE49-F238E27FC236}">
                <a16:creationId xmlns:a16="http://schemas.microsoft.com/office/drawing/2014/main" id="{9ECCD768-CE7E-45D2-B162-AD1DEF01CB61}"/>
              </a:ext>
            </a:extLst>
          </p:cNvPr>
          <p:cNvPicPr>
            <a:picLocks noChangeAspect="1"/>
          </p:cNvPicPr>
          <p:nvPr/>
        </p:nvPicPr>
        <p:blipFill>
          <a:blip r:embed="rId4"/>
          <a:stretch>
            <a:fillRect/>
          </a:stretch>
        </p:blipFill>
        <p:spPr>
          <a:xfrm>
            <a:off x="2757124" y="749713"/>
            <a:ext cx="2151139" cy="1267866"/>
          </a:xfrm>
          <a:prstGeom prst="rect">
            <a:avLst/>
          </a:prstGeom>
        </p:spPr>
      </p:pic>
    </p:spTree>
    <p:extLst>
      <p:ext uri="{BB962C8B-B14F-4D97-AF65-F5344CB8AC3E}">
        <p14:creationId xmlns:p14="http://schemas.microsoft.com/office/powerpoint/2010/main" val="3007413311"/>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5cf7186-50e5-4829-adf3-f00d4ca46cf3">
      <UserInfo>
        <DisplayName>Turner, Darren</DisplayName>
        <AccountId>54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D9ACA1F6C68245A7D57D2CEE6866FC" ma:contentTypeVersion="13" ma:contentTypeDescription="Create a new document." ma:contentTypeScope="" ma:versionID="52a8334b9badb564c27bcf14dc20fc26">
  <xsd:schema xmlns:xsd="http://www.w3.org/2001/XMLSchema" xmlns:xs="http://www.w3.org/2001/XMLSchema" xmlns:p="http://schemas.microsoft.com/office/2006/metadata/properties" xmlns:ns2="eeefa0de-8ad3-406a-aad5-60e74bdc6933" xmlns:ns3="a5cf7186-50e5-4829-adf3-f00d4ca46cf3" targetNamespace="http://schemas.microsoft.com/office/2006/metadata/properties" ma:root="true" ma:fieldsID="9b96058a249e4c501c17d6dc5c2ae495" ns2:_="" ns3:_="">
    <xsd:import namespace="eeefa0de-8ad3-406a-aad5-60e74bdc6933"/>
    <xsd:import namespace="a5cf7186-50e5-4829-adf3-f00d4ca46c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efa0de-8ad3-406a-aad5-60e74bdc69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cf7186-50e5-4829-adf3-f00d4ca46c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2D872B-C1A8-4D8B-B9A0-E59041E083C4}">
  <ds:schemaRefs>
    <ds:schemaRef ds:uri="http://schemas.microsoft.com/sharepoint/v3/contenttype/forms"/>
  </ds:schemaRefs>
</ds:datastoreItem>
</file>

<file path=customXml/itemProps2.xml><?xml version="1.0" encoding="utf-8"?>
<ds:datastoreItem xmlns:ds="http://schemas.openxmlformats.org/officeDocument/2006/customXml" ds:itemID="{8E44B9EF-15FA-46A1-82B5-326DCD6EAFDB}">
  <ds:schemaRefs>
    <ds:schemaRef ds:uri="a5cf7186-50e5-4829-adf3-f00d4ca46cf3"/>
    <ds:schemaRef ds:uri="eeefa0de-8ad3-406a-aad5-60e74bdc69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DB3BBE2-953B-438D-B785-8C9CD6E78A66}">
  <ds:schemaRefs>
    <ds:schemaRef ds:uri="a5cf7186-50e5-4829-adf3-f00d4ca46cf3"/>
    <ds:schemaRef ds:uri="eeefa0de-8ad3-406a-aad5-60e74bdc69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2766</TotalTime>
  <Words>1021</Words>
  <Application>Microsoft Office PowerPoint</Application>
  <PresentationFormat>On-screen Show (16:9)</PresentationFormat>
  <Paragraphs>118</Paragraphs>
  <Slides>7</Slides>
  <Notes>0</Notes>
  <HiddenSlides>0</HiddenSlides>
  <MMClips>0</MMClips>
  <ScaleCrop>false</ScaleCrop>
  <HeadingPairs>
    <vt:vector size="8" baseType="variant">
      <vt:variant>
        <vt:lpstr>Fonts Used</vt:lpstr>
      </vt:variant>
      <vt:variant>
        <vt:i4>6</vt:i4>
      </vt:variant>
      <vt:variant>
        <vt:lpstr>Theme</vt:lpstr>
      </vt:variant>
      <vt:variant>
        <vt:i4>4</vt:i4>
      </vt:variant>
      <vt:variant>
        <vt:lpstr>Links</vt:lpstr>
      </vt:variant>
      <vt:variant>
        <vt:i4>1</vt:i4>
      </vt:variant>
      <vt:variant>
        <vt:lpstr>Slide Titles</vt:lpstr>
      </vt:variant>
      <vt:variant>
        <vt:i4>7</vt:i4>
      </vt:variant>
    </vt:vector>
  </HeadingPairs>
  <TitlesOfParts>
    <vt:vector size="18" baseType="lpstr">
      <vt:lpstr>Arial</vt:lpstr>
      <vt:lpstr>Calibri</vt:lpstr>
      <vt:lpstr>Lato</vt:lpstr>
      <vt:lpstr>Lato Heavy</vt:lpstr>
      <vt:lpstr>Lato Light</vt:lpstr>
      <vt:lpstr>Nunito</vt:lpstr>
      <vt:lpstr>2_Custom Design</vt:lpstr>
      <vt:lpstr>Custom Design</vt:lpstr>
      <vt:lpstr>3_Custom Design</vt:lpstr>
      <vt:lpstr>1_Custom Design</vt:lpstr>
      <vt:lpstr>file:///\\fhg-fs02\Finance\Investor%20Hub\Quarterly%20information\2021-22\Qtr%202%20September%202021\Qtr%202%20Sept%202021.xlsx!SOCI!R3C2:R37C10</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Andrei, Stefan</dc:creator>
  <cp:lastModifiedBy>Upton, Jenny</cp:lastModifiedBy>
  <cp:revision>90</cp:revision>
  <dcterms:created xsi:type="dcterms:W3CDTF">2020-04-29T15:25:38Z</dcterms:created>
  <dcterms:modified xsi:type="dcterms:W3CDTF">2022-01-04T09:40:26Z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0x010100F4D9ACA1F6C68245A7D57D2CEE6866FC</vt:lpwstr>
  </property>
</Properties>
</file>