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9" r:id="rId1"/>
  </p:sldMasterIdLst>
  <p:notesMasterIdLst>
    <p:notesMasterId r:id="rId5"/>
  </p:notesMasterIdLst>
  <p:sldIdLst>
    <p:sldId id="394" r:id="rId2"/>
    <p:sldId id="395" r:id="rId3"/>
    <p:sldId id="396" r:id="rId4"/>
  </p:sldIdLst>
  <p:sldSz cx="9144000" cy="6858000" type="screen4x3"/>
  <p:notesSz cx="6742113" cy="9872663"/>
  <p:defaultTextStyle>
    <a:defPPr>
      <a:defRPr lang="en-GB"/>
    </a:defPPr>
    <a:lvl1pPr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6004" indent="132916"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053" indent="263787"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0055" indent="396703"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104" indent="527574"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944597" algn="l" defTabSz="1177839" rtl="0" eaLnBrk="1" latinLnBrk="0" hangingPunct="1">
      <a:defRPr kern="1200">
        <a:solidFill>
          <a:schemeClr val="tx1"/>
        </a:solidFill>
        <a:latin typeface="Arial" pitchFamily="34" charset="0"/>
        <a:ea typeface="ＭＳ Ｐゴシック" pitchFamily="34" charset="-128"/>
        <a:cs typeface="+mn-cs"/>
      </a:defRPr>
    </a:lvl6pPr>
    <a:lvl7pPr marL="3533516" algn="l" defTabSz="1177839" rtl="0" eaLnBrk="1" latinLnBrk="0" hangingPunct="1">
      <a:defRPr kern="1200">
        <a:solidFill>
          <a:schemeClr val="tx1"/>
        </a:solidFill>
        <a:latin typeface="Arial" pitchFamily="34" charset="0"/>
        <a:ea typeface="ＭＳ Ｐゴシック" pitchFamily="34" charset="-128"/>
        <a:cs typeface="+mn-cs"/>
      </a:defRPr>
    </a:lvl7pPr>
    <a:lvl8pPr marL="4122435" algn="l" defTabSz="1177839" rtl="0" eaLnBrk="1" latinLnBrk="0" hangingPunct="1">
      <a:defRPr kern="1200">
        <a:solidFill>
          <a:schemeClr val="tx1"/>
        </a:solidFill>
        <a:latin typeface="Arial" pitchFamily="34" charset="0"/>
        <a:ea typeface="ＭＳ Ｐゴシック" pitchFamily="34" charset="-128"/>
        <a:cs typeface="+mn-cs"/>
      </a:defRPr>
    </a:lvl8pPr>
    <a:lvl9pPr marL="4711355" algn="l" defTabSz="1177839"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8E2"/>
    <a:srgbClr val="005AA2"/>
    <a:srgbClr val="D0D8E8"/>
    <a:srgbClr val="FF3300"/>
    <a:srgbClr val="CC00CC"/>
    <a:srgbClr val="00CC00"/>
    <a:srgbClr val="000099"/>
    <a:srgbClr val="008000"/>
    <a:srgbClr val="007775"/>
    <a:srgbClr val="FA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6168" autoAdjust="0"/>
  </p:normalViewPr>
  <p:slideViewPr>
    <p:cSldViewPr snapToObjects="1">
      <p:cViewPr varScale="1">
        <p:scale>
          <a:sx n="126" d="100"/>
          <a:sy n="126" d="100"/>
        </p:scale>
        <p:origin x="1692" y="132"/>
      </p:cViewPr>
      <p:guideLst>
        <p:guide orient="horz" pos="216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354879">
              <a:defRPr sz="1200" dirty="0">
                <a:latin typeface="Calibri" pitchFamily="34" charset="0"/>
                <a:ea typeface="Geneva" charset="-128"/>
                <a:cs typeface="+mn-cs"/>
              </a:defRPr>
            </a:lvl1pPr>
          </a:lstStyle>
          <a:p>
            <a:pPr>
              <a:defRPr/>
            </a:pPr>
            <a:endParaRPr lang="en-GB" altLang="en-US" dirty="0"/>
          </a:p>
        </p:txBody>
      </p:sp>
      <p:sp>
        <p:nvSpPr>
          <p:cNvPr id="28675" name="Rectangle 3"/>
          <p:cNvSpPr>
            <a:spLocks noGrp="1" noChangeArrowheads="1"/>
          </p:cNvSpPr>
          <p:nvPr>
            <p:ph type="dt" idx="1"/>
          </p:nvPr>
        </p:nvSpPr>
        <p:spPr bwMode="auto">
          <a:xfrm>
            <a:off x="3818971" y="0"/>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354879">
              <a:defRPr sz="1200">
                <a:latin typeface="Calibri" pitchFamily="34" charset="0"/>
              </a:defRPr>
            </a:lvl1pPr>
          </a:lstStyle>
          <a:p>
            <a:pPr>
              <a:defRPr/>
            </a:pPr>
            <a:fld id="{E3E3787F-64E5-4E03-BF6F-4FE1AFA52FAD}" type="datetime1">
              <a:rPr lang="en-GB" altLang="en-US"/>
              <a:pPr>
                <a:defRPr/>
              </a:pPr>
              <a:t>02/11/2020</a:t>
            </a:fld>
            <a:endParaRPr lang="en-GB" altLang="en-US" dirty="0"/>
          </a:p>
        </p:txBody>
      </p:sp>
      <p:sp>
        <p:nvSpPr>
          <p:cNvPr id="6148"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8677" name="Rectangle 5"/>
          <p:cNvSpPr>
            <a:spLocks noGrp="1" noChangeArrowheads="1"/>
          </p:cNvSpPr>
          <p:nvPr>
            <p:ph type="body" sz="quarter" idx="3"/>
          </p:nvPr>
        </p:nvSpPr>
        <p:spPr bwMode="auto">
          <a:xfrm>
            <a:off x="674212" y="4689515"/>
            <a:ext cx="5393690" cy="4442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28678" name="Rectangle 6"/>
          <p:cNvSpPr>
            <a:spLocks noGrp="1" noChangeArrowheads="1"/>
          </p:cNvSpPr>
          <p:nvPr>
            <p:ph type="ftr" sz="quarter" idx="4"/>
          </p:nvPr>
        </p:nvSpPr>
        <p:spPr bwMode="auto">
          <a:xfrm>
            <a:off x="0" y="9377316"/>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354879">
              <a:defRPr sz="1200" dirty="0">
                <a:latin typeface="Calibri" pitchFamily="34" charset="0"/>
                <a:ea typeface="Geneva" charset="-128"/>
                <a:cs typeface="+mn-cs"/>
              </a:defRPr>
            </a:lvl1pPr>
          </a:lstStyle>
          <a:p>
            <a:pPr>
              <a:defRPr/>
            </a:pPr>
            <a:endParaRPr lang="en-GB" altLang="en-US" dirty="0"/>
          </a:p>
        </p:txBody>
      </p:sp>
      <p:sp>
        <p:nvSpPr>
          <p:cNvPr id="28679" name="Rectangle 7"/>
          <p:cNvSpPr>
            <a:spLocks noGrp="1" noChangeArrowheads="1"/>
          </p:cNvSpPr>
          <p:nvPr>
            <p:ph type="sldNum" sz="quarter" idx="5"/>
          </p:nvPr>
        </p:nvSpPr>
        <p:spPr bwMode="auto">
          <a:xfrm>
            <a:off x="3818971" y="9377316"/>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354879">
              <a:defRPr sz="1200">
                <a:latin typeface="Calibri" pitchFamily="34" charset="0"/>
              </a:defRPr>
            </a:lvl1pPr>
          </a:lstStyle>
          <a:p>
            <a:pPr>
              <a:defRPr/>
            </a:pPr>
            <a:fld id="{4C34B6A8-42FD-489D-BB67-E5E7C61D78A9}" type="slidenum">
              <a:rPr lang="en-GB" altLang="en-US"/>
              <a:pPr>
                <a:defRPr/>
              </a:pPr>
              <a:t>‹#›</a:t>
            </a:fld>
            <a:endParaRPr lang="en-GB" altLang="en-US" dirty="0"/>
          </a:p>
        </p:txBody>
      </p:sp>
    </p:spTree>
    <p:extLst>
      <p:ext uri="{BB962C8B-B14F-4D97-AF65-F5344CB8AC3E}">
        <p14:creationId xmlns:p14="http://schemas.microsoft.com/office/powerpoint/2010/main" val="2709644614"/>
      </p:ext>
    </p:extLst>
  </p:cSld>
  <p:clrMap bg1="lt1" tx1="dk1" bg2="lt2" tx2="dk2" accent1="accent1" accent2="accent2" accent3="accent3" accent4="accent4" accent5="accent5" accent6="accent6" hlink="hlink" folHlink="folHlink"/>
  <p:notesStyle>
    <a:lvl1pPr algn="l" defTabSz="456004" rtl="0" eaLnBrk="0" fontAlgn="base" hangingPunct="0">
      <a:spcBef>
        <a:spcPct val="30000"/>
      </a:spcBef>
      <a:spcAft>
        <a:spcPct val="0"/>
      </a:spcAft>
      <a:defRPr sz="1159" kern="1200">
        <a:solidFill>
          <a:schemeClr val="tx1"/>
        </a:solidFill>
        <a:latin typeface="Calibri" pitchFamily="34" charset="0"/>
        <a:ea typeface="ＭＳ Ｐゴシック" charset="0"/>
        <a:cs typeface="Geneva" charset="0"/>
      </a:defRPr>
    </a:lvl1pPr>
    <a:lvl2pPr marL="456004" algn="l" defTabSz="456004" rtl="0" eaLnBrk="0" fontAlgn="base" hangingPunct="0">
      <a:spcBef>
        <a:spcPct val="30000"/>
      </a:spcBef>
      <a:spcAft>
        <a:spcPct val="0"/>
      </a:spcAft>
      <a:defRPr sz="1159" kern="1200">
        <a:solidFill>
          <a:schemeClr val="tx1"/>
        </a:solidFill>
        <a:latin typeface="Calibri" pitchFamily="34" charset="0"/>
        <a:ea typeface="Geneva" charset="-128"/>
        <a:cs typeface="Geneva" charset="0"/>
      </a:defRPr>
    </a:lvl2pPr>
    <a:lvl3pPr marL="914053" algn="l" defTabSz="456004" rtl="0" eaLnBrk="0" fontAlgn="base" hangingPunct="0">
      <a:spcBef>
        <a:spcPct val="30000"/>
      </a:spcBef>
      <a:spcAft>
        <a:spcPct val="0"/>
      </a:spcAft>
      <a:defRPr sz="1159" kern="1200">
        <a:solidFill>
          <a:schemeClr val="tx1"/>
        </a:solidFill>
        <a:latin typeface="Calibri" pitchFamily="34" charset="0"/>
        <a:ea typeface="Geneva" charset="-128"/>
        <a:cs typeface="Geneva" charset="0"/>
      </a:defRPr>
    </a:lvl3pPr>
    <a:lvl4pPr marL="1370055" algn="l" defTabSz="456004" rtl="0" eaLnBrk="0" fontAlgn="base" hangingPunct="0">
      <a:spcBef>
        <a:spcPct val="30000"/>
      </a:spcBef>
      <a:spcAft>
        <a:spcPct val="0"/>
      </a:spcAft>
      <a:defRPr sz="1159" kern="1200">
        <a:solidFill>
          <a:schemeClr val="tx1"/>
        </a:solidFill>
        <a:latin typeface="Calibri" pitchFamily="34" charset="0"/>
        <a:ea typeface="Geneva" charset="-128"/>
        <a:cs typeface="Geneva" charset="0"/>
      </a:defRPr>
    </a:lvl4pPr>
    <a:lvl5pPr marL="1828104" algn="l" defTabSz="456004" rtl="0" eaLnBrk="0" fontAlgn="base" hangingPunct="0">
      <a:spcBef>
        <a:spcPct val="30000"/>
      </a:spcBef>
      <a:spcAft>
        <a:spcPct val="0"/>
      </a:spcAft>
      <a:defRPr sz="1159" kern="1200">
        <a:solidFill>
          <a:schemeClr val="tx1"/>
        </a:solidFill>
        <a:latin typeface="Calibri" pitchFamily="34" charset="0"/>
        <a:ea typeface="Geneva" charset="-128"/>
        <a:cs typeface="Geneva" charset="0"/>
      </a:defRPr>
    </a:lvl5pPr>
    <a:lvl6pPr marL="2285596" algn="l" defTabSz="914238" rtl="0" eaLnBrk="1" latinLnBrk="0" hangingPunct="1">
      <a:defRPr sz="1159" kern="1200">
        <a:solidFill>
          <a:schemeClr val="tx1"/>
        </a:solidFill>
        <a:latin typeface="+mn-lt"/>
        <a:ea typeface="+mn-ea"/>
        <a:cs typeface="+mn-cs"/>
      </a:defRPr>
    </a:lvl6pPr>
    <a:lvl7pPr marL="2742715" algn="l" defTabSz="914238" rtl="0" eaLnBrk="1" latinLnBrk="0" hangingPunct="1">
      <a:defRPr sz="1159" kern="1200">
        <a:solidFill>
          <a:schemeClr val="tx1"/>
        </a:solidFill>
        <a:latin typeface="+mn-lt"/>
        <a:ea typeface="+mn-ea"/>
        <a:cs typeface="+mn-cs"/>
      </a:defRPr>
    </a:lvl7pPr>
    <a:lvl8pPr marL="3199834" algn="l" defTabSz="914238" rtl="0" eaLnBrk="1" latinLnBrk="0" hangingPunct="1">
      <a:defRPr sz="1159" kern="1200">
        <a:solidFill>
          <a:schemeClr val="tx1"/>
        </a:solidFill>
        <a:latin typeface="+mn-lt"/>
        <a:ea typeface="+mn-ea"/>
        <a:cs typeface="+mn-cs"/>
      </a:defRPr>
    </a:lvl8pPr>
    <a:lvl9pPr marL="3656953" algn="l" defTabSz="914238" rtl="0" eaLnBrk="1" latinLnBrk="0" hangingPunct="1">
      <a:defRPr sz="115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C34B6A8-42FD-489D-BB67-E5E7C61D78A9}" type="slidenum">
              <a:rPr lang="en-GB" altLang="en-US" smtClean="0"/>
              <a:pPr>
                <a:defRPr/>
              </a:pPr>
              <a:t>1</a:t>
            </a:fld>
            <a:endParaRPr lang="en-GB" altLang="en-US" dirty="0"/>
          </a:p>
        </p:txBody>
      </p:sp>
    </p:spTree>
    <p:extLst>
      <p:ext uri="{BB962C8B-B14F-4D97-AF65-F5344CB8AC3E}">
        <p14:creationId xmlns:p14="http://schemas.microsoft.com/office/powerpoint/2010/main" val="2322859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6249218"/>
            <a:ext cx="9144000" cy="608783"/>
          </a:xfrm>
          <a:prstGeom prst="rect">
            <a:avLst/>
          </a:prstGeom>
          <a:solidFill>
            <a:srgbClr val="2655A0"/>
          </a:solidFill>
          <a:ln>
            <a:noFill/>
          </a:ln>
          <a:effectLst/>
        </p:spPr>
        <p:style>
          <a:lnRef idx="1">
            <a:schemeClr val="accent1"/>
          </a:lnRef>
          <a:fillRef idx="3">
            <a:schemeClr val="accent1"/>
          </a:fillRef>
          <a:effectRef idx="2">
            <a:schemeClr val="accent1"/>
          </a:effectRef>
          <a:fontRef idx="minor">
            <a:schemeClr val="lt1"/>
          </a:fontRef>
        </p:style>
        <p:txBody>
          <a:bodyPr lIns="91336" tIns="45668" rIns="91336" bIns="45668" anchor="ctr"/>
          <a:lstStyle>
            <a:lvl1pPr>
              <a:defRPr>
                <a:solidFill>
                  <a:schemeClr val="tx1"/>
                </a:solidFill>
                <a:latin typeface="Calibri" pitchFamily="34" charset="0"/>
                <a:ea typeface="Geneva" charset="-128"/>
              </a:defRPr>
            </a:lvl1pPr>
            <a:lvl2pPr marL="37931725" indent="-37474525">
              <a:defRPr>
                <a:solidFill>
                  <a:schemeClr val="tx1"/>
                </a:solidFill>
                <a:latin typeface="Calibri" pitchFamily="34" charset="0"/>
                <a:ea typeface="Geneva" charset="-128"/>
              </a:defRPr>
            </a:lvl2pPr>
            <a:lvl3pPr>
              <a:defRPr>
                <a:solidFill>
                  <a:schemeClr val="tx1"/>
                </a:solidFill>
                <a:latin typeface="Calibri" pitchFamily="34" charset="0"/>
                <a:ea typeface="Geneva" charset="-128"/>
              </a:defRPr>
            </a:lvl3pPr>
            <a:lvl4pPr>
              <a:defRPr>
                <a:solidFill>
                  <a:schemeClr val="tx1"/>
                </a:solidFill>
                <a:latin typeface="Calibri" pitchFamily="34" charset="0"/>
                <a:ea typeface="Geneva" charset="-128"/>
              </a:defRPr>
            </a:lvl4pPr>
            <a:lvl5pPr>
              <a:defRPr>
                <a:solidFill>
                  <a:schemeClr val="tx1"/>
                </a:solidFill>
                <a:latin typeface="Calibri" pitchFamily="34" charset="0"/>
                <a:ea typeface="Geneva" charset="-128"/>
              </a:defRPr>
            </a:lvl5pPr>
            <a:lvl6pPr marL="457200" fontAlgn="base">
              <a:spcBef>
                <a:spcPct val="0"/>
              </a:spcBef>
              <a:spcAft>
                <a:spcPct val="0"/>
              </a:spcAft>
              <a:defRPr>
                <a:solidFill>
                  <a:schemeClr val="tx1"/>
                </a:solidFill>
                <a:latin typeface="Calibri" pitchFamily="34" charset="0"/>
                <a:ea typeface="Geneva" charset="-128"/>
              </a:defRPr>
            </a:lvl6pPr>
            <a:lvl7pPr marL="914400" fontAlgn="base">
              <a:spcBef>
                <a:spcPct val="0"/>
              </a:spcBef>
              <a:spcAft>
                <a:spcPct val="0"/>
              </a:spcAft>
              <a:defRPr>
                <a:solidFill>
                  <a:schemeClr val="tx1"/>
                </a:solidFill>
                <a:latin typeface="Calibri" pitchFamily="34" charset="0"/>
                <a:ea typeface="Geneva" charset="-128"/>
              </a:defRPr>
            </a:lvl7pPr>
            <a:lvl8pPr marL="1371600" fontAlgn="base">
              <a:spcBef>
                <a:spcPct val="0"/>
              </a:spcBef>
              <a:spcAft>
                <a:spcPct val="0"/>
              </a:spcAft>
              <a:defRPr>
                <a:solidFill>
                  <a:schemeClr val="tx1"/>
                </a:solidFill>
                <a:latin typeface="Calibri" pitchFamily="34" charset="0"/>
                <a:ea typeface="Geneva" charset="-128"/>
              </a:defRPr>
            </a:lvl8pPr>
            <a:lvl9pPr marL="1828800" fontAlgn="base">
              <a:spcBef>
                <a:spcPct val="0"/>
              </a:spcBef>
              <a:spcAft>
                <a:spcPct val="0"/>
              </a:spcAft>
              <a:defRPr>
                <a:solidFill>
                  <a:schemeClr val="tx1"/>
                </a:solidFill>
                <a:latin typeface="Calibri" pitchFamily="34" charset="0"/>
                <a:ea typeface="Geneva" charset="-128"/>
              </a:defRPr>
            </a:lvl9pPr>
          </a:lstStyle>
          <a:p>
            <a:pPr algn="ctr" defTabSz="456694">
              <a:defRPr/>
            </a:pPr>
            <a:endParaRPr lang="en-US" altLang="en-US" sz="2316" dirty="0">
              <a:solidFill>
                <a:srgbClr val="FFFFFF"/>
              </a:solidFill>
            </a:endParaRPr>
          </a:p>
        </p:txBody>
      </p:sp>
      <p:cxnSp>
        <p:nvCxnSpPr>
          <p:cNvPr id="5" name="Straight Connector 4"/>
          <p:cNvCxnSpPr/>
          <p:nvPr userDrawn="1"/>
        </p:nvCxnSpPr>
        <p:spPr>
          <a:xfrm>
            <a:off x="456383" y="1295195"/>
            <a:ext cx="8231237" cy="2044"/>
          </a:xfrm>
          <a:prstGeom prst="line">
            <a:avLst/>
          </a:prstGeom>
          <a:ln w="19050" cap="flat" cmpd="sng" algn="ctr">
            <a:solidFill>
              <a:srgbClr val="2655A0"/>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456383" y="304393"/>
            <a:ext cx="8231237" cy="2042"/>
          </a:xfrm>
          <a:prstGeom prst="line">
            <a:avLst/>
          </a:prstGeom>
          <a:ln w="19050" cap="flat" cmpd="sng" algn="ctr">
            <a:solidFill>
              <a:schemeClr val="bg1">
                <a:lumMod val="65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tangle 6"/>
          <p:cNvSpPr>
            <a:spLocks noChangeArrowheads="1"/>
          </p:cNvSpPr>
          <p:nvPr userDrawn="1"/>
        </p:nvSpPr>
        <p:spPr bwMode="auto">
          <a:xfrm>
            <a:off x="5842911" y="0"/>
            <a:ext cx="3301090" cy="6858000"/>
          </a:xfrm>
          <a:prstGeom prst="rect">
            <a:avLst/>
          </a:prstGeom>
          <a:solidFill>
            <a:schemeClr val="bg1"/>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a:defRPr>
                <a:solidFill>
                  <a:schemeClr val="tx1"/>
                </a:solidFill>
                <a:latin typeface="Calibri" pitchFamily="34" charset="0"/>
                <a:ea typeface="Geneva" charset="-128"/>
              </a:defRPr>
            </a:lvl1pPr>
            <a:lvl2pPr marL="37931725" indent="-37474525">
              <a:defRPr>
                <a:solidFill>
                  <a:schemeClr val="tx1"/>
                </a:solidFill>
                <a:latin typeface="Calibri" pitchFamily="34" charset="0"/>
                <a:ea typeface="Geneva" charset="-128"/>
              </a:defRPr>
            </a:lvl2pPr>
            <a:lvl3pPr>
              <a:defRPr>
                <a:solidFill>
                  <a:schemeClr val="tx1"/>
                </a:solidFill>
                <a:latin typeface="Calibri" pitchFamily="34" charset="0"/>
                <a:ea typeface="Geneva" charset="-128"/>
              </a:defRPr>
            </a:lvl3pPr>
            <a:lvl4pPr>
              <a:defRPr>
                <a:solidFill>
                  <a:schemeClr val="tx1"/>
                </a:solidFill>
                <a:latin typeface="Calibri" pitchFamily="34" charset="0"/>
                <a:ea typeface="Geneva" charset="-128"/>
              </a:defRPr>
            </a:lvl4pPr>
            <a:lvl5pPr>
              <a:defRPr>
                <a:solidFill>
                  <a:schemeClr val="tx1"/>
                </a:solidFill>
                <a:latin typeface="Calibri" pitchFamily="34" charset="0"/>
                <a:ea typeface="Geneva" charset="-128"/>
              </a:defRPr>
            </a:lvl5pPr>
            <a:lvl6pPr marL="457200" fontAlgn="base">
              <a:spcBef>
                <a:spcPct val="0"/>
              </a:spcBef>
              <a:spcAft>
                <a:spcPct val="0"/>
              </a:spcAft>
              <a:defRPr>
                <a:solidFill>
                  <a:schemeClr val="tx1"/>
                </a:solidFill>
                <a:latin typeface="Calibri" pitchFamily="34" charset="0"/>
                <a:ea typeface="Geneva" charset="-128"/>
              </a:defRPr>
            </a:lvl6pPr>
            <a:lvl7pPr marL="914400" fontAlgn="base">
              <a:spcBef>
                <a:spcPct val="0"/>
              </a:spcBef>
              <a:spcAft>
                <a:spcPct val="0"/>
              </a:spcAft>
              <a:defRPr>
                <a:solidFill>
                  <a:schemeClr val="tx1"/>
                </a:solidFill>
                <a:latin typeface="Calibri" pitchFamily="34" charset="0"/>
                <a:ea typeface="Geneva" charset="-128"/>
              </a:defRPr>
            </a:lvl7pPr>
            <a:lvl8pPr marL="1371600" fontAlgn="base">
              <a:spcBef>
                <a:spcPct val="0"/>
              </a:spcBef>
              <a:spcAft>
                <a:spcPct val="0"/>
              </a:spcAft>
              <a:defRPr>
                <a:solidFill>
                  <a:schemeClr val="tx1"/>
                </a:solidFill>
                <a:latin typeface="Calibri" pitchFamily="34" charset="0"/>
                <a:ea typeface="Geneva" charset="-128"/>
              </a:defRPr>
            </a:lvl8pPr>
            <a:lvl9pPr marL="1828800" fontAlgn="base">
              <a:spcBef>
                <a:spcPct val="0"/>
              </a:spcBef>
              <a:spcAft>
                <a:spcPct val="0"/>
              </a:spcAft>
              <a:defRPr>
                <a:solidFill>
                  <a:schemeClr val="tx1"/>
                </a:solidFill>
                <a:latin typeface="Calibri" pitchFamily="34" charset="0"/>
                <a:ea typeface="Geneva" charset="-128"/>
              </a:defRPr>
            </a:lvl9pPr>
          </a:lstStyle>
          <a:p>
            <a:pPr algn="ctr" defTabSz="456694">
              <a:defRPr/>
            </a:pPr>
            <a:endParaRPr lang="en-US" altLang="en-US" sz="2316" dirty="0">
              <a:solidFill>
                <a:srgbClr val="FFFFFF"/>
              </a:solidFill>
            </a:endParaRPr>
          </a:p>
        </p:txBody>
      </p:sp>
      <p:pic>
        <p:nvPicPr>
          <p:cNvPr id="8" name="Picture 9" descr="Futures Corporate 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584291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descr="Futures Housing Group Logo"/>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58001" y="304392"/>
            <a:ext cx="1905340" cy="78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8" name="Title Placeholder 1"/>
          <p:cNvSpPr>
            <a:spLocks noGrp="1"/>
          </p:cNvSpPr>
          <p:nvPr>
            <p:ph type="ctrTitle"/>
          </p:nvPr>
        </p:nvSpPr>
        <p:spPr>
          <a:xfrm>
            <a:off x="6300788" y="1295400"/>
            <a:ext cx="2590800" cy="3357562"/>
          </a:xfrm>
        </p:spPr>
        <p:txBody>
          <a:bodyPr/>
          <a:lstStyle>
            <a:lvl1pPr algn="r">
              <a:defRPr sz="2831" smtClean="0">
                <a:latin typeface="Arial" charset="0"/>
              </a:defRPr>
            </a:lvl1pPr>
          </a:lstStyle>
          <a:p>
            <a:pPr lvl="0"/>
            <a:r>
              <a:rPr lang="en-GB" altLang="en-US" noProof="0"/>
              <a:t>Click to edit Master title style</a:t>
            </a:r>
          </a:p>
        </p:txBody>
      </p:sp>
      <p:sp>
        <p:nvSpPr>
          <p:cNvPr id="40969" name="Rectangle 9"/>
          <p:cNvSpPr>
            <a:spLocks noGrp="1" noChangeArrowheads="1"/>
          </p:cNvSpPr>
          <p:nvPr>
            <p:ph type="subTitle" idx="1"/>
          </p:nvPr>
        </p:nvSpPr>
        <p:spPr>
          <a:xfrm>
            <a:off x="6300788" y="4797426"/>
            <a:ext cx="2590800" cy="16557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r">
              <a:buFont typeface="Wingdings" pitchFamily="2" charset="2"/>
              <a:buNone/>
              <a:defRPr smtClean="0">
                <a:solidFill>
                  <a:srgbClr val="2655A0"/>
                </a:solidFill>
                <a:latin typeface="Arial" charset="0"/>
              </a:defRPr>
            </a:lvl1pPr>
          </a:lstStyle>
          <a:p>
            <a:pPr lvl="0"/>
            <a:r>
              <a:rPr lang="en-GB" altLang="en-US" noProof="0"/>
              <a:t>Click to edit Master subtitle style</a:t>
            </a:r>
          </a:p>
        </p:txBody>
      </p:sp>
    </p:spTree>
    <p:extLst>
      <p:ext uri="{BB962C8B-B14F-4D97-AF65-F5344CB8AC3E}">
        <p14:creationId xmlns:p14="http://schemas.microsoft.com/office/powerpoint/2010/main" val="347977640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5842911" y="0"/>
            <a:ext cx="3301090" cy="6858000"/>
          </a:xfrm>
          <a:prstGeom prst="rect">
            <a:avLst/>
          </a:prstGeom>
          <a:solidFill>
            <a:schemeClr val="bg1"/>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a:defRPr>
                <a:solidFill>
                  <a:schemeClr val="tx1"/>
                </a:solidFill>
                <a:latin typeface="Calibri" pitchFamily="34" charset="0"/>
                <a:ea typeface="Geneva" charset="-128"/>
              </a:defRPr>
            </a:lvl1pPr>
            <a:lvl2pPr marL="37931725" indent="-37474525">
              <a:defRPr>
                <a:solidFill>
                  <a:schemeClr val="tx1"/>
                </a:solidFill>
                <a:latin typeface="Calibri" pitchFamily="34" charset="0"/>
                <a:ea typeface="Geneva" charset="-128"/>
              </a:defRPr>
            </a:lvl2pPr>
            <a:lvl3pPr>
              <a:defRPr>
                <a:solidFill>
                  <a:schemeClr val="tx1"/>
                </a:solidFill>
                <a:latin typeface="Calibri" pitchFamily="34" charset="0"/>
                <a:ea typeface="Geneva" charset="-128"/>
              </a:defRPr>
            </a:lvl3pPr>
            <a:lvl4pPr>
              <a:defRPr>
                <a:solidFill>
                  <a:schemeClr val="tx1"/>
                </a:solidFill>
                <a:latin typeface="Calibri" pitchFamily="34" charset="0"/>
                <a:ea typeface="Geneva" charset="-128"/>
              </a:defRPr>
            </a:lvl4pPr>
            <a:lvl5pPr>
              <a:defRPr>
                <a:solidFill>
                  <a:schemeClr val="tx1"/>
                </a:solidFill>
                <a:latin typeface="Calibri" pitchFamily="34" charset="0"/>
                <a:ea typeface="Geneva" charset="-128"/>
              </a:defRPr>
            </a:lvl5pPr>
            <a:lvl6pPr marL="457200" fontAlgn="base">
              <a:spcBef>
                <a:spcPct val="0"/>
              </a:spcBef>
              <a:spcAft>
                <a:spcPct val="0"/>
              </a:spcAft>
              <a:defRPr>
                <a:solidFill>
                  <a:schemeClr val="tx1"/>
                </a:solidFill>
                <a:latin typeface="Calibri" pitchFamily="34" charset="0"/>
                <a:ea typeface="Geneva" charset="-128"/>
              </a:defRPr>
            </a:lvl6pPr>
            <a:lvl7pPr marL="914400" fontAlgn="base">
              <a:spcBef>
                <a:spcPct val="0"/>
              </a:spcBef>
              <a:spcAft>
                <a:spcPct val="0"/>
              </a:spcAft>
              <a:defRPr>
                <a:solidFill>
                  <a:schemeClr val="tx1"/>
                </a:solidFill>
                <a:latin typeface="Calibri" pitchFamily="34" charset="0"/>
                <a:ea typeface="Geneva" charset="-128"/>
              </a:defRPr>
            </a:lvl7pPr>
            <a:lvl8pPr marL="1371600" fontAlgn="base">
              <a:spcBef>
                <a:spcPct val="0"/>
              </a:spcBef>
              <a:spcAft>
                <a:spcPct val="0"/>
              </a:spcAft>
              <a:defRPr>
                <a:solidFill>
                  <a:schemeClr val="tx1"/>
                </a:solidFill>
                <a:latin typeface="Calibri" pitchFamily="34" charset="0"/>
                <a:ea typeface="Geneva" charset="-128"/>
              </a:defRPr>
            </a:lvl8pPr>
            <a:lvl9pPr marL="1828800" fontAlgn="base">
              <a:spcBef>
                <a:spcPct val="0"/>
              </a:spcBef>
              <a:spcAft>
                <a:spcPct val="0"/>
              </a:spcAft>
              <a:defRPr>
                <a:solidFill>
                  <a:schemeClr val="tx1"/>
                </a:solidFill>
                <a:latin typeface="Calibri" pitchFamily="34" charset="0"/>
                <a:ea typeface="Geneva" charset="-128"/>
              </a:defRPr>
            </a:lvl9pPr>
          </a:lstStyle>
          <a:p>
            <a:pPr algn="ctr" defTabSz="456694">
              <a:defRPr/>
            </a:pPr>
            <a:endParaRPr lang="en-US" altLang="en-US" sz="2316" dirty="0">
              <a:solidFill>
                <a:srgbClr val="FFFFFF"/>
              </a:solidFill>
            </a:endParaRPr>
          </a:p>
        </p:txBody>
      </p:sp>
      <p:pic>
        <p:nvPicPr>
          <p:cNvPr id="5" name="Picture 9" descr="Futures Corporate 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18" y="0"/>
            <a:ext cx="584291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Futures Housing Group Logo"/>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58001" y="304392"/>
            <a:ext cx="1905340" cy="78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0" y="3124200"/>
            <a:ext cx="2667000" cy="933451"/>
          </a:xfrm>
        </p:spPr>
        <p:txBody>
          <a:bodyPr/>
          <a:lstStyle>
            <a:lvl1pPr algn="r">
              <a:defRPr>
                <a:solidFill>
                  <a:srgbClr val="2655A0"/>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096000" y="4438649"/>
            <a:ext cx="2667000" cy="1752600"/>
          </a:xfrm>
        </p:spPr>
        <p:txBody>
          <a:bodyPr/>
          <a:lstStyle>
            <a:lvl1pPr marL="0" indent="0" algn="r">
              <a:buNone/>
              <a:defRPr>
                <a:solidFill>
                  <a:srgbClr val="2655A0"/>
                </a:solidFill>
              </a:defRPr>
            </a:lvl1pPr>
            <a:lvl2pPr marL="456694" indent="0" algn="ctr">
              <a:buNone/>
              <a:defRPr>
                <a:solidFill>
                  <a:schemeClr val="tx1">
                    <a:tint val="75000"/>
                  </a:schemeClr>
                </a:solidFill>
              </a:defRPr>
            </a:lvl2pPr>
            <a:lvl3pPr marL="913386" indent="0" algn="ctr">
              <a:buNone/>
              <a:defRPr>
                <a:solidFill>
                  <a:schemeClr val="tx1">
                    <a:tint val="75000"/>
                  </a:schemeClr>
                </a:solidFill>
              </a:defRPr>
            </a:lvl3pPr>
            <a:lvl4pPr marL="1370080" indent="0" algn="ctr">
              <a:buNone/>
              <a:defRPr>
                <a:solidFill>
                  <a:schemeClr val="tx1">
                    <a:tint val="75000"/>
                  </a:schemeClr>
                </a:solidFill>
              </a:defRPr>
            </a:lvl4pPr>
            <a:lvl5pPr marL="1826774" indent="0" algn="ctr">
              <a:buNone/>
              <a:defRPr>
                <a:solidFill>
                  <a:schemeClr val="tx1">
                    <a:tint val="75000"/>
                  </a:schemeClr>
                </a:solidFill>
              </a:defRPr>
            </a:lvl5pPr>
            <a:lvl6pPr marL="2283466" indent="0" algn="ctr">
              <a:buNone/>
              <a:defRPr>
                <a:solidFill>
                  <a:schemeClr val="tx1">
                    <a:tint val="75000"/>
                  </a:schemeClr>
                </a:solidFill>
              </a:defRPr>
            </a:lvl6pPr>
            <a:lvl7pPr marL="2740160" indent="0" algn="ctr">
              <a:buNone/>
              <a:defRPr>
                <a:solidFill>
                  <a:schemeClr val="tx1">
                    <a:tint val="75000"/>
                  </a:schemeClr>
                </a:solidFill>
              </a:defRPr>
            </a:lvl7pPr>
            <a:lvl8pPr marL="3196853" indent="0" algn="ctr">
              <a:buNone/>
              <a:defRPr>
                <a:solidFill>
                  <a:schemeClr val="tx1">
                    <a:tint val="75000"/>
                  </a:schemeClr>
                </a:solidFill>
              </a:defRPr>
            </a:lvl8pPr>
            <a:lvl9pPr marL="3653546"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403517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16633"/>
            <a:ext cx="7772401" cy="990600"/>
          </a:xfrm>
        </p:spPr>
        <p:txBody>
          <a:bodyPr/>
          <a:lstStyle/>
          <a:p>
            <a:r>
              <a:rPr lang="en-US" dirty="0"/>
              <a:t>Click to edit Master title style</a:t>
            </a:r>
            <a:endParaRPr lang="en-GB" dirty="0"/>
          </a:p>
        </p:txBody>
      </p:sp>
      <p:sp>
        <p:nvSpPr>
          <p:cNvPr id="3" name="Content Placeholder 2"/>
          <p:cNvSpPr>
            <a:spLocks noGrp="1"/>
          </p:cNvSpPr>
          <p:nvPr>
            <p:ph idx="1"/>
          </p:nvPr>
        </p:nvSpPr>
        <p:spPr>
          <a:xfrm>
            <a:off x="457201" y="1600201"/>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endParaRPr lang="en-US" altLang="en-US" dirty="0">
              <a:solidFill>
                <a:prstClr val="white"/>
              </a:solidFill>
            </a:endParaRPr>
          </a:p>
        </p:txBody>
      </p:sp>
      <p:sp>
        <p:nvSpPr>
          <p:cNvPr id="6" name="Rectangle 5"/>
          <p:cNvSpPr/>
          <p:nvPr userDrawn="1"/>
        </p:nvSpPr>
        <p:spPr>
          <a:xfrm>
            <a:off x="0" y="417"/>
            <a:ext cx="9144000" cy="476256"/>
          </a:xfrm>
          <a:prstGeom prst="rect">
            <a:avLst/>
          </a:prstGeom>
          <a:solidFill>
            <a:srgbClr val="005AA2"/>
          </a:solidFill>
          <a:ln>
            <a:noFill/>
          </a:ln>
          <a:effectLst/>
        </p:spPr>
        <p:style>
          <a:lnRef idx="1">
            <a:schemeClr val="accent1"/>
          </a:lnRef>
          <a:fillRef idx="3">
            <a:schemeClr val="accent1"/>
          </a:fillRef>
          <a:effectRef idx="2">
            <a:schemeClr val="accent1"/>
          </a:effectRef>
          <a:fontRef idx="minor">
            <a:schemeClr val="lt1"/>
          </a:fontRef>
        </p:style>
        <p:txBody>
          <a:bodyPr lIns="91336" tIns="45668" rIns="91336" bIns="45668" anchor="ctr"/>
          <a:lstStyle>
            <a:lvl1pPr>
              <a:defRPr>
                <a:solidFill>
                  <a:schemeClr val="tx1"/>
                </a:solidFill>
                <a:latin typeface="Calibri" pitchFamily="34" charset="0"/>
                <a:ea typeface="Geneva" charset="-128"/>
              </a:defRPr>
            </a:lvl1pPr>
            <a:lvl2pPr marL="37931725" indent="-37474525">
              <a:defRPr>
                <a:solidFill>
                  <a:schemeClr val="tx1"/>
                </a:solidFill>
                <a:latin typeface="Calibri" pitchFamily="34" charset="0"/>
                <a:ea typeface="Geneva" charset="-128"/>
              </a:defRPr>
            </a:lvl2pPr>
            <a:lvl3pPr>
              <a:defRPr>
                <a:solidFill>
                  <a:schemeClr val="tx1"/>
                </a:solidFill>
                <a:latin typeface="Calibri" pitchFamily="34" charset="0"/>
                <a:ea typeface="Geneva" charset="-128"/>
              </a:defRPr>
            </a:lvl3pPr>
            <a:lvl4pPr>
              <a:defRPr>
                <a:solidFill>
                  <a:schemeClr val="tx1"/>
                </a:solidFill>
                <a:latin typeface="Calibri" pitchFamily="34" charset="0"/>
                <a:ea typeface="Geneva" charset="-128"/>
              </a:defRPr>
            </a:lvl4pPr>
            <a:lvl5pPr>
              <a:defRPr>
                <a:solidFill>
                  <a:schemeClr val="tx1"/>
                </a:solidFill>
                <a:latin typeface="Calibri" pitchFamily="34" charset="0"/>
                <a:ea typeface="Geneva" charset="-128"/>
              </a:defRPr>
            </a:lvl5pPr>
            <a:lvl6pPr marL="457200" fontAlgn="base">
              <a:spcBef>
                <a:spcPct val="0"/>
              </a:spcBef>
              <a:spcAft>
                <a:spcPct val="0"/>
              </a:spcAft>
              <a:defRPr>
                <a:solidFill>
                  <a:schemeClr val="tx1"/>
                </a:solidFill>
                <a:latin typeface="Calibri" pitchFamily="34" charset="0"/>
                <a:ea typeface="Geneva" charset="-128"/>
              </a:defRPr>
            </a:lvl6pPr>
            <a:lvl7pPr marL="914400" fontAlgn="base">
              <a:spcBef>
                <a:spcPct val="0"/>
              </a:spcBef>
              <a:spcAft>
                <a:spcPct val="0"/>
              </a:spcAft>
              <a:defRPr>
                <a:solidFill>
                  <a:schemeClr val="tx1"/>
                </a:solidFill>
                <a:latin typeface="Calibri" pitchFamily="34" charset="0"/>
                <a:ea typeface="Geneva" charset="-128"/>
              </a:defRPr>
            </a:lvl7pPr>
            <a:lvl8pPr marL="1371600" fontAlgn="base">
              <a:spcBef>
                <a:spcPct val="0"/>
              </a:spcBef>
              <a:spcAft>
                <a:spcPct val="0"/>
              </a:spcAft>
              <a:defRPr>
                <a:solidFill>
                  <a:schemeClr val="tx1"/>
                </a:solidFill>
                <a:latin typeface="Calibri" pitchFamily="34" charset="0"/>
                <a:ea typeface="Geneva" charset="-128"/>
              </a:defRPr>
            </a:lvl8pPr>
            <a:lvl9pPr marL="1828800" fontAlgn="base">
              <a:spcBef>
                <a:spcPct val="0"/>
              </a:spcBef>
              <a:spcAft>
                <a:spcPct val="0"/>
              </a:spcAft>
              <a:defRPr>
                <a:solidFill>
                  <a:schemeClr val="tx1"/>
                </a:solidFill>
                <a:latin typeface="Calibri" pitchFamily="34" charset="0"/>
                <a:ea typeface="Geneva" charset="-128"/>
              </a:defRPr>
            </a:lvl9pPr>
          </a:lstStyle>
          <a:p>
            <a:pPr algn="ctr" defTabSz="456694">
              <a:defRPr/>
            </a:pPr>
            <a:endParaRPr lang="en-US" altLang="en-US" sz="2316" dirty="0">
              <a:solidFill>
                <a:srgbClr val="FFFFFF"/>
              </a:solidFill>
            </a:endParaRPr>
          </a:p>
        </p:txBody>
      </p:sp>
      <p:sp>
        <p:nvSpPr>
          <p:cNvPr id="8" name="Rectangle 7"/>
          <p:cNvSpPr/>
          <p:nvPr userDrawn="1"/>
        </p:nvSpPr>
        <p:spPr>
          <a:xfrm>
            <a:off x="8656536" y="6570949"/>
            <a:ext cx="344966" cy="250838"/>
          </a:xfrm>
          <a:prstGeom prst="rect">
            <a:avLst/>
          </a:prstGeom>
        </p:spPr>
        <p:txBody>
          <a:bodyPr wrap="none">
            <a:spAutoFit/>
          </a:bodyPr>
          <a:lstStyle/>
          <a:p>
            <a:pPr defTabSz="455579"/>
            <a:fld id="{05A03566-1427-478B-8395-0C8C64553820}" type="slidenum">
              <a:rPr lang="en-GB" sz="1030" smtClean="0">
                <a:solidFill>
                  <a:prstClr val="black"/>
                </a:solidFill>
              </a:rPr>
              <a:pPr defTabSz="455579"/>
              <a:t>‹#›</a:t>
            </a:fld>
            <a:endParaRPr lang="en-GB" sz="1030" dirty="0">
              <a:solidFill>
                <a:prstClr val="black"/>
              </a:solidFill>
            </a:endParaRPr>
          </a:p>
        </p:txBody>
      </p:sp>
      <p:cxnSp>
        <p:nvCxnSpPr>
          <p:cNvPr id="12" name="Straight Connector 11"/>
          <p:cNvCxnSpPr/>
          <p:nvPr userDrawn="1"/>
        </p:nvCxnSpPr>
        <p:spPr>
          <a:xfrm>
            <a:off x="0" y="6570948"/>
            <a:ext cx="9144000" cy="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57519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6383" y="116446"/>
            <a:ext cx="7772809" cy="990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0976" tIns="35488" rIns="70976" bIns="35488" numCol="1" anchor="ctr" anchorCtr="0" compatLnSpc="1">
            <a:prstTxWarp prst="textNoShape">
              <a:avLst/>
            </a:prstTxWarp>
          </a:bodyPr>
          <a:lstStyle/>
          <a:p>
            <a:pPr lvl="0"/>
            <a:r>
              <a:rPr lang="en-GB" altLang="en-US"/>
              <a:t>Click to edit Master title style</a:t>
            </a:r>
          </a:p>
        </p:txBody>
      </p:sp>
      <p:sp>
        <p:nvSpPr>
          <p:cNvPr id="1028" name="Text Placeholder 2"/>
          <p:cNvSpPr>
            <a:spLocks noGrp="1"/>
          </p:cNvSpPr>
          <p:nvPr>
            <p:ph type="body" idx="1"/>
          </p:nvPr>
        </p:nvSpPr>
        <p:spPr bwMode="auto">
          <a:xfrm>
            <a:off x="456383" y="1599588"/>
            <a:ext cx="8231237" cy="452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0976" tIns="35488" rIns="70976" bIns="3548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 name="Footer Placeholder 4"/>
          <p:cNvSpPr>
            <a:spLocks noGrp="1"/>
          </p:cNvSpPr>
          <p:nvPr>
            <p:ph type="ftr" sz="quarter" idx="3"/>
          </p:nvPr>
        </p:nvSpPr>
        <p:spPr>
          <a:xfrm>
            <a:off x="456383" y="6355448"/>
            <a:ext cx="8231237" cy="365678"/>
          </a:xfrm>
          <a:prstGeom prst="rect">
            <a:avLst/>
          </a:prstGeom>
        </p:spPr>
        <p:txBody>
          <a:bodyPr vert="horz" wrap="square" lIns="70976" tIns="35488" rIns="70976" bIns="35488" numCol="1" anchor="ctr" anchorCtr="0" compatLnSpc="1">
            <a:prstTxWarp prst="textNoShape">
              <a:avLst/>
            </a:prstTxWarp>
          </a:bodyPr>
          <a:lstStyle>
            <a:lvl1pPr defTabSz="456694">
              <a:defRPr sz="1416" dirty="0">
                <a:solidFill>
                  <a:schemeClr val="bg1"/>
                </a:solidFill>
                <a:latin typeface="Arial" charset="0"/>
                <a:ea typeface="Geneva" charset="-128"/>
                <a:cs typeface="Arial" charset="0"/>
              </a:defRPr>
            </a:lvl1pPr>
          </a:lstStyle>
          <a:p>
            <a:pPr>
              <a:defRPr/>
            </a:pPr>
            <a:endParaRPr lang="en-US" altLang="en-US" dirty="0">
              <a:solidFill>
                <a:prstClr val="white"/>
              </a:solidFill>
            </a:endParaRPr>
          </a:p>
        </p:txBody>
      </p:sp>
    </p:spTree>
    <p:extLst>
      <p:ext uri="{BB962C8B-B14F-4D97-AF65-F5344CB8AC3E}">
        <p14:creationId xmlns:p14="http://schemas.microsoft.com/office/powerpoint/2010/main" val="3873687491"/>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Lst>
  <p:txStyles>
    <p:titleStyle>
      <a:lvl1pPr algn="l" defTabSz="455579" rtl="0" eaLnBrk="0" fontAlgn="base" hangingPunct="0">
        <a:spcBef>
          <a:spcPct val="0"/>
        </a:spcBef>
        <a:spcAft>
          <a:spcPct val="0"/>
        </a:spcAft>
        <a:defRPr sz="3603" b="1" kern="1200">
          <a:solidFill>
            <a:srgbClr val="2655A0"/>
          </a:solidFill>
          <a:latin typeface="Arial"/>
          <a:ea typeface="Geneva" charset="-128"/>
          <a:cs typeface="Arial"/>
        </a:defRPr>
      </a:lvl1pPr>
      <a:lvl2pPr algn="l" defTabSz="455579" rtl="0" eaLnBrk="0" fontAlgn="base" hangingPunct="0">
        <a:spcBef>
          <a:spcPct val="0"/>
        </a:spcBef>
        <a:spcAft>
          <a:spcPct val="0"/>
        </a:spcAft>
        <a:defRPr sz="3603" b="1">
          <a:solidFill>
            <a:srgbClr val="2655A0"/>
          </a:solidFill>
          <a:latin typeface="Arial" charset="0"/>
          <a:ea typeface="Geneva" charset="-128"/>
          <a:cs typeface="Arial" charset="0"/>
        </a:defRPr>
      </a:lvl2pPr>
      <a:lvl3pPr algn="l" defTabSz="455579" rtl="0" eaLnBrk="0" fontAlgn="base" hangingPunct="0">
        <a:spcBef>
          <a:spcPct val="0"/>
        </a:spcBef>
        <a:spcAft>
          <a:spcPct val="0"/>
        </a:spcAft>
        <a:defRPr sz="3603" b="1">
          <a:solidFill>
            <a:srgbClr val="2655A0"/>
          </a:solidFill>
          <a:latin typeface="Arial" charset="0"/>
          <a:ea typeface="Geneva" charset="-128"/>
          <a:cs typeface="Arial" charset="0"/>
        </a:defRPr>
      </a:lvl3pPr>
      <a:lvl4pPr algn="l" defTabSz="455579" rtl="0" eaLnBrk="0" fontAlgn="base" hangingPunct="0">
        <a:spcBef>
          <a:spcPct val="0"/>
        </a:spcBef>
        <a:spcAft>
          <a:spcPct val="0"/>
        </a:spcAft>
        <a:defRPr sz="3603" b="1">
          <a:solidFill>
            <a:srgbClr val="2655A0"/>
          </a:solidFill>
          <a:latin typeface="Arial" charset="0"/>
          <a:ea typeface="Geneva" charset="-128"/>
          <a:cs typeface="Arial" charset="0"/>
        </a:defRPr>
      </a:lvl4pPr>
      <a:lvl5pPr algn="l" defTabSz="455579" rtl="0" eaLnBrk="0" fontAlgn="base" hangingPunct="0">
        <a:spcBef>
          <a:spcPct val="0"/>
        </a:spcBef>
        <a:spcAft>
          <a:spcPct val="0"/>
        </a:spcAft>
        <a:defRPr sz="3603" b="1">
          <a:solidFill>
            <a:srgbClr val="2655A0"/>
          </a:solidFill>
          <a:latin typeface="Arial" charset="0"/>
          <a:ea typeface="Geneva" charset="-128"/>
          <a:cs typeface="Arial" charset="0"/>
        </a:defRPr>
      </a:lvl5pPr>
      <a:lvl6pPr marL="456694" algn="l" defTabSz="456694" rtl="0" fontAlgn="base">
        <a:spcBef>
          <a:spcPct val="0"/>
        </a:spcBef>
        <a:spcAft>
          <a:spcPct val="0"/>
        </a:spcAft>
        <a:defRPr sz="3603" b="1">
          <a:solidFill>
            <a:srgbClr val="2655A0"/>
          </a:solidFill>
          <a:latin typeface="Arial" charset="0"/>
          <a:ea typeface="Geneva" charset="-128"/>
        </a:defRPr>
      </a:lvl6pPr>
      <a:lvl7pPr marL="913386" algn="l" defTabSz="456694" rtl="0" fontAlgn="base">
        <a:spcBef>
          <a:spcPct val="0"/>
        </a:spcBef>
        <a:spcAft>
          <a:spcPct val="0"/>
        </a:spcAft>
        <a:defRPr sz="3603" b="1">
          <a:solidFill>
            <a:srgbClr val="2655A0"/>
          </a:solidFill>
          <a:latin typeface="Arial" charset="0"/>
          <a:ea typeface="Geneva" charset="-128"/>
        </a:defRPr>
      </a:lvl7pPr>
      <a:lvl8pPr marL="1370080" algn="l" defTabSz="456694" rtl="0" fontAlgn="base">
        <a:spcBef>
          <a:spcPct val="0"/>
        </a:spcBef>
        <a:spcAft>
          <a:spcPct val="0"/>
        </a:spcAft>
        <a:defRPr sz="3603" b="1">
          <a:solidFill>
            <a:srgbClr val="2655A0"/>
          </a:solidFill>
          <a:latin typeface="Arial" charset="0"/>
          <a:ea typeface="Geneva" charset="-128"/>
        </a:defRPr>
      </a:lvl8pPr>
      <a:lvl9pPr marL="1826774" algn="l" defTabSz="456694" rtl="0" fontAlgn="base">
        <a:spcBef>
          <a:spcPct val="0"/>
        </a:spcBef>
        <a:spcAft>
          <a:spcPct val="0"/>
        </a:spcAft>
        <a:defRPr sz="3603" b="1">
          <a:solidFill>
            <a:srgbClr val="2655A0"/>
          </a:solidFill>
          <a:latin typeface="Arial" charset="0"/>
          <a:ea typeface="Geneva" charset="-128"/>
        </a:defRPr>
      </a:lvl9pPr>
    </p:titleStyle>
    <p:bodyStyle>
      <a:lvl1pPr marL="341174" indent="-341174"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1pPr>
      <a:lvl2pPr marL="741593" indent="-283971"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2pPr>
      <a:lvl3pPr marL="1139968" indent="-226769"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3pPr>
      <a:lvl4pPr marL="1597590" indent="-226769"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4pPr>
      <a:lvl5pPr marL="2053169" indent="-226769"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5pPr>
      <a:lvl6pPr marL="2511814" indent="-228346" algn="l" defTabSz="456694" rtl="0" eaLnBrk="1" latinLnBrk="0" hangingPunct="1">
        <a:spcBef>
          <a:spcPct val="20000"/>
        </a:spcBef>
        <a:buFont typeface="Arial"/>
        <a:buChar char="•"/>
        <a:defRPr sz="2059" kern="1200">
          <a:solidFill>
            <a:schemeClr val="tx1"/>
          </a:solidFill>
          <a:latin typeface="+mn-lt"/>
          <a:ea typeface="+mn-ea"/>
          <a:cs typeface="+mn-cs"/>
        </a:defRPr>
      </a:lvl6pPr>
      <a:lvl7pPr marL="2968506" indent="-228346" algn="l" defTabSz="456694" rtl="0" eaLnBrk="1" latinLnBrk="0" hangingPunct="1">
        <a:spcBef>
          <a:spcPct val="20000"/>
        </a:spcBef>
        <a:buFont typeface="Arial"/>
        <a:buChar char="•"/>
        <a:defRPr sz="2059" kern="1200">
          <a:solidFill>
            <a:schemeClr val="tx1"/>
          </a:solidFill>
          <a:latin typeface="+mn-lt"/>
          <a:ea typeface="+mn-ea"/>
          <a:cs typeface="+mn-cs"/>
        </a:defRPr>
      </a:lvl7pPr>
      <a:lvl8pPr marL="3425200" indent="-228346" algn="l" defTabSz="456694" rtl="0" eaLnBrk="1" latinLnBrk="0" hangingPunct="1">
        <a:spcBef>
          <a:spcPct val="20000"/>
        </a:spcBef>
        <a:buFont typeface="Arial"/>
        <a:buChar char="•"/>
        <a:defRPr sz="2059" kern="1200">
          <a:solidFill>
            <a:schemeClr val="tx1"/>
          </a:solidFill>
          <a:latin typeface="+mn-lt"/>
          <a:ea typeface="+mn-ea"/>
          <a:cs typeface="+mn-cs"/>
        </a:defRPr>
      </a:lvl8pPr>
      <a:lvl9pPr marL="3881893" indent="-228346" algn="l" defTabSz="456694" rtl="0" eaLnBrk="1" latinLnBrk="0" hangingPunct="1">
        <a:spcBef>
          <a:spcPct val="20000"/>
        </a:spcBef>
        <a:buFont typeface="Arial"/>
        <a:buChar char="•"/>
        <a:defRPr sz="2059" kern="1200">
          <a:solidFill>
            <a:schemeClr val="tx1"/>
          </a:solidFill>
          <a:latin typeface="+mn-lt"/>
          <a:ea typeface="+mn-ea"/>
          <a:cs typeface="+mn-cs"/>
        </a:defRPr>
      </a:lvl9pPr>
    </p:bodyStyle>
    <p:otherStyle>
      <a:defPPr>
        <a:defRPr lang="en-US"/>
      </a:defPPr>
      <a:lvl1pPr marL="0" algn="l" defTabSz="456694" rtl="0" eaLnBrk="1" latinLnBrk="0" hangingPunct="1">
        <a:defRPr sz="1802" kern="1200">
          <a:solidFill>
            <a:schemeClr val="tx1"/>
          </a:solidFill>
          <a:latin typeface="+mn-lt"/>
          <a:ea typeface="+mn-ea"/>
          <a:cs typeface="+mn-cs"/>
        </a:defRPr>
      </a:lvl1pPr>
      <a:lvl2pPr marL="456694" algn="l" defTabSz="456694" rtl="0" eaLnBrk="1" latinLnBrk="0" hangingPunct="1">
        <a:defRPr sz="1802" kern="1200">
          <a:solidFill>
            <a:schemeClr val="tx1"/>
          </a:solidFill>
          <a:latin typeface="+mn-lt"/>
          <a:ea typeface="+mn-ea"/>
          <a:cs typeface="+mn-cs"/>
        </a:defRPr>
      </a:lvl2pPr>
      <a:lvl3pPr marL="913386" algn="l" defTabSz="456694" rtl="0" eaLnBrk="1" latinLnBrk="0" hangingPunct="1">
        <a:defRPr sz="1802" kern="1200">
          <a:solidFill>
            <a:schemeClr val="tx1"/>
          </a:solidFill>
          <a:latin typeface="+mn-lt"/>
          <a:ea typeface="+mn-ea"/>
          <a:cs typeface="+mn-cs"/>
        </a:defRPr>
      </a:lvl3pPr>
      <a:lvl4pPr marL="1370080" algn="l" defTabSz="456694" rtl="0" eaLnBrk="1" latinLnBrk="0" hangingPunct="1">
        <a:defRPr sz="1802" kern="1200">
          <a:solidFill>
            <a:schemeClr val="tx1"/>
          </a:solidFill>
          <a:latin typeface="+mn-lt"/>
          <a:ea typeface="+mn-ea"/>
          <a:cs typeface="+mn-cs"/>
        </a:defRPr>
      </a:lvl4pPr>
      <a:lvl5pPr marL="1826774" algn="l" defTabSz="456694" rtl="0" eaLnBrk="1" latinLnBrk="0" hangingPunct="1">
        <a:defRPr sz="1802" kern="1200">
          <a:solidFill>
            <a:schemeClr val="tx1"/>
          </a:solidFill>
          <a:latin typeface="+mn-lt"/>
          <a:ea typeface="+mn-ea"/>
          <a:cs typeface="+mn-cs"/>
        </a:defRPr>
      </a:lvl5pPr>
      <a:lvl6pPr marL="2283466" algn="l" defTabSz="456694" rtl="0" eaLnBrk="1" latinLnBrk="0" hangingPunct="1">
        <a:defRPr sz="1802" kern="1200">
          <a:solidFill>
            <a:schemeClr val="tx1"/>
          </a:solidFill>
          <a:latin typeface="+mn-lt"/>
          <a:ea typeface="+mn-ea"/>
          <a:cs typeface="+mn-cs"/>
        </a:defRPr>
      </a:lvl6pPr>
      <a:lvl7pPr marL="2740160" algn="l" defTabSz="456694" rtl="0" eaLnBrk="1" latinLnBrk="0" hangingPunct="1">
        <a:defRPr sz="1802" kern="1200">
          <a:solidFill>
            <a:schemeClr val="tx1"/>
          </a:solidFill>
          <a:latin typeface="+mn-lt"/>
          <a:ea typeface="+mn-ea"/>
          <a:cs typeface="+mn-cs"/>
        </a:defRPr>
      </a:lvl7pPr>
      <a:lvl8pPr marL="3196853" algn="l" defTabSz="456694" rtl="0" eaLnBrk="1" latinLnBrk="0" hangingPunct="1">
        <a:defRPr sz="1802" kern="1200">
          <a:solidFill>
            <a:schemeClr val="tx1"/>
          </a:solidFill>
          <a:latin typeface="+mn-lt"/>
          <a:ea typeface="+mn-ea"/>
          <a:cs typeface="+mn-cs"/>
        </a:defRPr>
      </a:lvl8pPr>
      <a:lvl9pPr marL="3653546" algn="l" defTabSz="456694" rtl="0" eaLnBrk="1" latinLnBrk="0" hangingPunct="1">
        <a:defRPr sz="18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file:///\\fhg-fs02\Finance\Management%20Accounts\2020-21\Outturn\06%20-%20Sep%202020\Outturn%20September%20Stats%20Quarterly%20Return.xlsx!1!R2C2:R29C10"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file:///\\fhg-fs02\Finance\Management%20Accounts\2020-21\Outturn\06%20-%20Sep%202020\Outturn%20September%20Stats%20Quarterly%20Return.xlsx!2!R2C2:R35C10" TargetMode="External"/><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oleObject" Target="file:///\\fhg-fs02\Finance\Management%20Accounts\2020-21\Outturn\06%20-%20Sep%202020\Outturn%20September%20Stats%20Quarterly%20Return.xlsx!3!R2C2:R34C10" TargetMode="External"/><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803" y="48183"/>
            <a:ext cx="9081116" cy="26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marL="342900" indent="-3429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1pPr>
            <a:lvl2pPr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3pPr>
            <a:lvl4pPr marL="16002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4pPr>
            <a:lvl5pPr marL="20574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5pPr>
            <a:lvl6pPr marL="25146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6pPr>
            <a:lvl7pPr marL="29718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7pPr>
            <a:lvl8pPr marL="34290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8pPr>
            <a:lvl9pPr marL="38862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9pPr>
          </a:lstStyle>
          <a:p>
            <a:pPr marL="0" lvl="1" indent="0" defTabSz="455579">
              <a:lnSpc>
                <a:spcPct val="120000"/>
              </a:lnSpc>
              <a:spcBef>
                <a:spcPct val="0"/>
              </a:spcBef>
              <a:buClrTx/>
              <a:buNone/>
            </a:pPr>
            <a:r>
              <a:rPr lang="en-US" altLang="en-US" sz="1100" b="1" dirty="0">
                <a:solidFill>
                  <a:prstClr val="white"/>
                </a:solidFill>
                <a:ea typeface="ＭＳ Ｐゴシック" pitchFamily="34" charset="-128"/>
              </a:rPr>
              <a:t>1. Financial update: </a:t>
            </a:r>
            <a:r>
              <a:rPr lang="en-US" altLang="en-US" sz="1100" b="1" dirty="0">
                <a:solidFill>
                  <a:prstClr val="white"/>
                </a:solidFill>
              </a:rPr>
              <a:t>Consolidated Statement </a:t>
            </a:r>
            <a:r>
              <a:rPr lang="en-US" altLang="en-US" sz="1050" b="1" dirty="0">
                <a:solidFill>
                  <a:prstClr val="white"/>
                </a:solidFill>
              </a:rPr>
              <a:t>of</a:t>
            </a:r>
            <a:r>
              <a:rPr lang="en-US" altLang="en-US" sz="1100" b="1" dirty="0">
                <a:solidFill>
                  <a:prstClr val="white"/>
                </a:solidFill>
              </a:rPr>
              <a:t> Comprehensive Income Summary (SOCI) </a:t>
            </a:r>
            <a:r>
              <a:rPr lang="en-GB" altLang="en-US" sz="1100" b="1" dirty="0">
                <a:solidFill>
                  <a:schemeClr val="bg1"/>
                </a:solidFill>
              </a:rPr>
              <a:t>To 30 September 2020</a:t>
            </a:r>
          </a:p>
        </p:txBody>
      </p:sp>
      <p:sp>
        <p:nvSpPr>
          <p:cNvPr id="5" name="TextBox 4">
            <a:extLst>
              <a:ext uri="{FF2B5EF4-FFF2-40B4-BE49-F238E27FC236}">
                <a16:creationId xmlns:a16="http://schemas.microsoft.com/office/drawing/2014/main" id="{E19AB2FD-BDAD-409B-A3B9-E2505827E08C}"/>
              </a:ext>
            </a:extLst>
          </p:cNvPr>
          <p:cNvSpPr txBox="1"/>
          <p:nvPr/>
        </p:nvSpPr>
        <p:spPr>
          <a:xfrm>
            <a:off x="4727714" y="502963"/>
            <a:ext cx="4314007" cy="6186309"/>
          </a:xfrm>
          <a:prstGeom prst="rect">
            <a:avLst/>
          </a:prstGeom>
          <a:noFill/>
        </p:spPr>
        <p:txBody>
          <a:bodyPr wrap="square" rtlCol="0">
            <a:spAutoFit/>
          </a:bodyPr>
          <a:lstStyle/>
          <a:p>
            <a:pPr algn="just" defTabSz="914400" fontAlgn="auto">
              <a:spcBef>
                <a:spcPts val="0"/>
              </a:spcBef>
              <a:spcAft>
                <a:spcPts val="0"/>
              </a:spcAft>
              <a:tabLst>
                <a:tab pos="0" algn="l"/>
                <a:tab pos="361950" algn="l"/>
                <a:tab pos="447675" algn="l"/>
              </a:tabLst>
            </a:pPr>
            <a:r>
              <a:rPr lang="en-GB" sz="1000" b="1" dirty="0">
                <a:solidFill>
                  <a:srgbClr val="0070C0"/>
                </a:solidFill>
                <a:ea typeface="+mn-ea"/>
                <a:cs typeface="Arial" panose="020B0604020202020204" pitchFamily="34" charset="0"/>
              </a:rPr>
              <a:t>Social Housing Lettings income </a:t>
            </a:r>
            <a:r>
              <a:rPr lang="en-GB" sz="1000" dirty="0">
                <a:solidFill>
                  <a:prstClr val="black"/>
                </a:solidFill>
                <a:cs typeface="Arial" panose="020B0604020202020204" pitchFamily="34" charset="0"/>
              </a:rPr>
              <a:t>£177k unfavourable to YTD Budget, made up primarily of V</a:t>
            </a:r>
            <a:r>
              <a:rPr lang="en-GB" sz="1000" dirty="0"/>
              <a:t>oid Rent Loss (£126k) being higher as a result of Covid-19 disruption. The grant amortisation is also lower than expected as timing of grant receipts is later than expected (£59k).  This trend continues to the FYF, where voids are expected to be £234k over budget and grant amortisation £118k under budget.  These are being offset in the FYF by a higher than expected rental income as new build development units are forecast to be completed in the second half year. However, there are a number of new units due to complete in quarter 4, any further delays with these schemes will lead to completions in the following financial year. </a:t>
            </a:r>
          </a:p>
          <a:p>
            <a:pPr algn="just" defTabSz="914400" fontAlgn="auto">
              <a:spcBef>
                <a:spcPts val="0"/>
              </a:spcBef>
              <a:spcAft>
                <a:spcPts val="0"/>
              </a:spcAft>
              <a:tabLst>
                <a:tab pos="0" algn="l"/>
                <a:tab pos="361950" algn="l"/>
                <a:tab pos="447675" algn="l"/>
              </a:tabLst>
            </a:pPr>
            <a:endParaRPr lang="en-GB" sz="300" b="1" dirty="0">
              <a:solidFill>
                <a:srgbClr val="0070C0"/>
              </a:solidFill>
              <a:ea typeface="+mn-ea"/>
              <a:cs typeface="Arial" panose="020B0604020202020204" pitchFamily="34" charset="0"/>
            </a:endParaRPr>
          </a:p>
          <a:p>
            <a:pPr algn="just" defTabSz="914400" fontAlgn="auto">
              <a:spcBef>
                <a:spcPts val="0"/>
              </a:spcBef>
              <a:spcAft>
                <a:spcPts val="0"/>
              </a:spcAft>
            </a:pPr>
            <a:r>
              <a:rPr lang="en-GB" sz="1000" b="1" dirty="0">
                <a:solidFill>
                  <a:srgbClr val="0070C0"/>
                </a:solidFill>
                <a:ea typeface="+mn-ea"/>
                <a:cs typeface="Arial" panose="020B0604020202020204" pitchFamily="34" charset="0"/>
              </a:rPr>
              <a:t>Other social housing activities income </a:t>
            </a:r>
            <a:r>
              <a:rPr lang="en-GB" sz="1000" dirty="0">
                <a:solidFill>
                  <a:prstClr val="black"/>
                </a:solidFill>
                <a:cs typeface="Arial" panose="020B0604020202020204" pitchFamily="34" charset="0"/>
              </a:rPr>
              <a:t>£514k unfavourable to YTD predominantly due to Shared Ownership Sales income (£494k) with 27 units sold YTD compared with </a:t>
            </a:r>
            <a:r>
              <a:rPr lang="en-GB" sz="1000" dirty="0">
                <a:cs typeface="Arial" panose="020B0604020202020204" pitchFamily="34" charset="0"/>
              </a:rPr>
              <a:t>34 budgeted. FYF currently predicts this to improve to £274k unfavourable with a further 38 units to be sold</a:t>
            </a:r>
            <a:r>
              <a:rPr lang="en-GB" sz="1000" dirty="0"/>
              <a:t>.  However, there may be delays to sales being completed as a result of a general slowing of the property market and second lockdown. </a:t>
            </a:r>
            <a:endParaRPr lang="en-GB" sz="300" dirty="0">
              <a:solidFill>
                <a:prstClr val="black"/>
              </a:solidFill>
              <a:ea typeface="+mn-ea"/>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ea typeface="+mn-ea"/>
                <a:cs typeface="Arial" panose="020B0604020202020204" pitchFamily="34" charset="0"/>
              </a:rPr>
              <a:t>Non social housing activities income </a:t>
            </a:r>
            <a:r>
              <a:rPr lang="en-GB" sz="1000" dirty="0">
                <a:solidFill>
                  <a:prstClr val="black"/>
                </a:solidFill>
                <a:cs typeface="Arial" panose="020B0604020202020204" pitchFamily="34" charset="0"/>
              </a:rPr>
              <a:t>£859k favourable  YTD, mainly due to Open Market Sales of 21 units sold compared with </a:t>
            </a:r>
            <a:r>
              <a:rPr lang="en-GB" sz="1000" dirty="0">
                <a:cs typeface="Arial" panose="020B0604020202020204" pitchFamily="34" charset="0"/>
              </a:rPr>
              <a:t>13 budgeted.  FYF of £1,606k  relates mainly to Open Market Sales predicting an additional 32 units to be sold (£1,839k) offset by a reduction in market rent new completions (£166k). </a:t>
            </a:r>
            <a:endParaRPr lang="en-GB" sz="1000" dirty="0">
              <a:solidFill>
                <a:prstClr val="black"/>
              </a:solidFill>
              <a:cs typeface="Arial" panose="020B0604020202020204" pitchFamily="34" charset="0"/>
            </a:endParaRPr>
          </a:p>
          <a:p>
            <a:pPr algn="just" defTabSz="914400" fontAlgn="auto">
              <a:spcBef>
                <a:spcPts val="0"/>
              </a:spcBef>
              <a:spcAft>
                <a:spcPts val="0"/>
              </a:spcAft>
              <a:tabLst>
                <a:tab pos="0" algn="l"/>
                <a:tab pos="361950" algn="l"/>
                <a:tab pos="447675" algn="l"/>
              </a:tabLst>
            </a:pPr>
            <a:endParaRPr lang="en-GB" sz="300" dirty="0">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ea typeface="+mn-ea"/>
                <a:cs typeface="Arial" panose="020B0604020202020204" pitchFamily="34" charset="0"/>
              </a:rPr>
              <a:t>Social Housing Lettings costs </a:t>
            </a:r>
            <a:r>
              <a:rPr lang="en-GB" sz="1000" dirty="0">
                <a:solidFill>
                  <a:prstClr val="black"/>
                </a:solidFill>
                <a:cs typeface="Arial" panose="020B0604020202020204" pitchFamily="34" charset="0"/>
              </a:rPr>
              <a:t>£2.4m favourable to YTD Budget, largely due to depreciation (£923k), revenue repairs (£595k), services costs reduced by housing support grants (£172k), direct property costs (£81k) and FHG costs. (£643k).  The FHG underspends relate to: </a:t>
            </a:r>
          </a:p>
          <a:p>
            <a:pPr marL="171450" indent="-171450" algn="just" defTabSz="914400" fontAlgn="auto">
              <a:spcBef>
                <a:spcPts val="0"/>
              </a:spcBef>
              <a:spcAft>
                <a:spcPts val="0"/>
              </a:spcAft>
              <a:buFont typeface="Arial" panose="020B0604020202020204" pitchFamily="34" charset="0"/>
              <a:buChar char="•"/>
              <a:tabLst>
                <a:tab pos="0" algn="l"/>
                <a:tab pos="361950" algn="l"/>
                <a:tab pos="447675" algn="l"/>
              </a:tabLst>
            </a:pPr>
            <a:r>
              <a:rPr lang="en-GB" sz="1000" dirty="0">
                <a:solidFill>
                  <a:prstClr val="black"/>
                </a:solidFill>
                <a:cs typeface="Arial" panose="020B0604020202020204" pitchFamily="34" charset="0"/>
              </a:rPr>
              <a:t>Pension one off lump sum payments were budgeted at a higher amount and then renegotiated downwards after the budget was set (£215k)</a:t>
            </a:r>
          </a:p>
          <a:p>
            <a:pPr marL="171450" indent="-171450" algn="just" defTabSz="914400" fontAlgn="auto">
              <a:spcBef>
                <a:spcPts val="0"/>
              </a:spcBef>
              <a:spcAft>
                <a:spcPts val="0"/>
              </a:spcAft>
              <a:buFont typeface="Arial" panose="020B0604020202020204" pitchFamily="34" charset="0"/>
              <a:buChar char="•"/>
              <a:tabLst>
                <a:tab pos="0" algn="l"/>
                <a:tab pos="361950" algn="l"/>
                <a:tab pos="447675" algn="l"/>
              </a:tabLst>
            </a:pPr>
            <a:r>
              <a:rPr lang="en-GB" sz="1000" dirty="0">
                <a:solidFill>
                  <a:prstClr val="black"/>
                </a:solidFill>
                <a:cs typeface="Arial" panose="020B0604020202020204" pitchFamily="34" charset="0"/>
              </a:rPr>
              <a:t>Groupwide FTE headcount being 26 FTEs under budget, (£395k)</a:t>
            </a:r>
          </a:p>
          <a:p>
            <a:pPr marL="171450" indent="-171450" algn="just" defTabSz="914400" fontAlgn="auto">
              <a:spcBef>
                <a:spcPts val="0"/>
              </a:spcBef>
              <a:spcAft>
                <a:spcPts val="0"/>
              </a:spcAft>
              <a:buFont typeface="Arial" panose="020B0604020202020204" pitchFamily="34" charset="0"/>
              <a:buChar char="•"/>
              <a:tabLst>
                <a:tab pos="0" algn="l"/>
                <a:tab pos="361950" algn="l"/>
                <a:tab pos="447675" algn="l"/>
              </a:tabLst>
            </a:pPr>
            <a:r>
              <a:rPr lang="en-GB" sz="1000" dirty="0">
                <a:solidFill>
                  <a:prstClr val="black"/>
                </a:solidFill>
                <a:cs typeface="Arial" panose="020B0604020202020204" pitchFamily="34" charset="0"/>
              </a:rPr>
              <a:t>Numerous other minor non pay variances. (£33k)</a:t>
            </a:r>
          </a:p>
          <a:p>
            <a:pPr algn="just" defTabSz="914400" fontAlgn="auto">
              <a:spcBef>
                <a:spcPts val="0"/>
              </a:spcBef>
              <a:spcAft>
                <a:spcPts val="0"/>
              </a:spcAft>
              <a:tabLst>
                <a:tab pos="0" algn="l"/>
                <a:tab pos="361950" algn="l"/>
                <a:tab pos="447675" algn="l"/>
              </a:tabLst>
            </a:pPr>
            <a:r>
              <a:rPr lang="en-GB" sz="1000" dirty="0">
                <a:solidFill>
                  <a:prstClr val="black"/>
                </a:solidFill>
                <a:cs typeface="Arial" panose="020B0604020202020204" pitchFamily="34" charset="0"/>
              </a:rPr>
              <a:t>The </a:t>
            </a:r>
            <a:r>
              <a:rPr lang="en-GB" sz="1000" dirty="0">
                <a:cs typeface="Arial" panose="020B0604020202020204" pitchFamily="34" charset="0"/>
              </a:rPr>
              <a:t>FYF </a:t>
            </a:r>
            <a:r>
              <a:rPr lang="en-GB" sz="1000" dirty="0">
                <a:solidFill>
                  <a:prstClr val="black"/>
                </a:solidFill>
                <a:cs typeface="Arial" panose="020B0604020202020204" pitchFamily="34" charset="0"/>
              </a:rPr>
              <a:t>assumes the underspend in FHG will be eliminated as the pension lump sum saving and FTE saving is likely to be offset by increased project spend as projects catch up after being on pause for three months in Q1.  Other underspends will also continue for depreciation (£1m), services costs (£295k), repairs (£142k) and bad debts (£184k), although the latter being one that is more difficult to forecast in the current environment.  Numerous other minor variances are being forecast by year of £167k in total.  </a:t>
            </a:r>
          </a:p>
        </p:txBody>
      </p:sp>
      <p:sp>
        <p:nvSpPr>
          <p:cNvPr id="7" name="TextBox 6">
            <a:extLst>
              <a:ext uri="{FF2B5EF4-FFF2-40B4-BE49-F238E27FC236}">
                <a16:creationId xmlns:a16="http://schemas.microsoft.com/office/drawing/2014/main" id="{81BC286D-40C4-435D-9352-79698A6D6928}"/>
              </a:ext>
            </a:extLst>
          </p:cNvPr>
          <p:cNvSpPr txBox="1"/>
          <p:nvPr/>
        </p:nvSpPr>
        <p:spPr>
          <a:xfrm>
            <a:off x="20554" y="3736991"/>
            <a:ext cx="4707160" cy="2831544"/>
          </a:xfrm>
          <a:prstGeom prst="rect">
            <a:avLst/>
          </a:prstGeom>
          <a:solidFill>
            <a:schemeClr val="bg1"/>
          </a:solidFill>
        </p:spPr>
        <p:txBody>
          <a:bodyPr wrap="square" rtlCol="0">
            <a:spAutoFit/>
          </a:bodyPr>
          <a:lstStyle/>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Other social housing costs</a:t>
            </a:r>
            <a:r>
              <a:rPr lang="en-GB" sz="1000" dirty="0">
                <a:cs typeface="Arial" panose="020B0604020202020204" pitchFamily="34" charset="0"/>
              </a:rPr>
              <a:t> £513k favourable to YTD </a:t>
            </a:r>
            <a:r>
              <a:rPr lang="en-GB" sz="1000" dirty="0">
                <a:solidFill>
                  <a:prstClr val="black"/>
                </a:solidFill>
                <a:cs typeface="Arial" panose="020B0604020202020204" pitchFamily="34" charset="0"/>
              </a:rPr>
              <a:t>predominantly due Shared Ownership Sales (£321k), a lower management cost apportionment (£269k), offset by higher PSL costs (£77k).  This trend continues to the FYF.</a:t>
            </a:r>
          </a:p>
          <a:p>
            <a:pPr algn="just" defTabSz="914400" fontAlgn="auto">
              <a:spcBef>
                <a:spcPts val="0"/>
              </a:spcBef>
              <a:spcAft>
                <a:spcPts val="0"/>
              </a:spcAft>
              <a:tabLst>
                <a:tab pos="0" algn="l"/>
                <a:tab pos="361950" algn="l"/>
                <a:tab pos="447675" algn="l"/>
              </a:tabLst>
            </a:pPr>
            <a:endParaRPr lang="en-GB" sz="300" b="1" dirty="0">
              <a:solidFill>
                <a:srgbClr val="0070C0"/>
              </a:solidFill>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Non social housing costs </a:t>
            </a:r>
            <a:r>
              <a:rPr lang="en-GB" sz="1000" dirty="0">
                <a:cs typeface="Arial" panose="020B0604020202020204" pitchFamily="34" charset="0"/>
              </a:rPr>
              <a:t>£1,019k unfavourable YTD due Open Market Sales associated costs (£807k), an adverse market revaluation (£33k) of an investment property sold, a higher management cost apportionment (£155k) and lower support costs (£23k).  FYF this trend continues, to be £2,087k unfavourable due mainly to open market sales (£1,746k) and an increased management cost apportionment from social housing lettings than budgeted.  The apportionment of management costs to this category increases as the income generated from this category as a percentage of total turnover increases.  </a:t>
            </a:r>
            <a:endParaRPr lang="en-GB" sz="300" b="1" dirty="0">
              <a:solidFill>
                <a:srgbClr val="0070C0"/>
              </a:solidFill>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Gain/(Loss) on Disposals</a:t>
            </a:r>
            <a:r>
              <a:rPr lang="en-GB" sz="1000" dirty="0">
                <a:cs typeface="Arial" panose="020B0604020202020204" pitchFamily="34" charset="0"/>
              </a:rPr>
              <a:t> £37k favourable to YTD with 19 units sold (16 RTA/RTB, 2 SO staircasing, 1 investment property), compared to 20 units budgeted.  </a:t>
            </a:r>
          </a:p>
          <a:p>
            <a:pPr algn="just" defTabSz="914400" fontAlgn="auto">
              <a:spcBef>
                <a:spcPts val="0"/>
              </a:spcBef>
              <a:spcAft>
                <a:spcPts val="0"/>
              </a:spcAft>
              <a:tabLst>
                <a:tab pos="0" algn="l"/>
                <a:tab pos="361950" algn="l"/>
                <a:tab pos="447675" algn="l"/>
              </a:tabLst>
            </a:pPr>
            <a:endParaRPr lang="en-GB" sz="500" b="1" dirty="0">
              <a:solidFill>
                <a:srgbClr val="0070C0"/>
              </a:solidFill>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Net interest (payable)/receivable </a:t>
            </a:r>
            <a:r>
              <a:rPr lang="en-GB" sz="1000" dirty="0">
                <a:cs typeface="Arial" panose="020B0604020202020204" pitchFamily="34" charset="0"/>
              </a:rPr>
              <a:t>£224k unfavourable YTD and £286k unfavourable by the YE, due to an increase in amortisation charged on the recent bond loan premium achieved for the retained bond.  </a:t>
            </a:r>
          </a:p>
        </p:txBody>
      </p:sp>
      <p:graphicFrame>
        <p:nvGraphicFramePr>
          <p:cNvPr id="2" name="Object 1"/>
          <p:cNvGraphicFramePr>
            <a:graphicFrameLocks noChangeAspect="1"/>
          </p:cNvGraphicFramePr>
          <p:nvPr>
            <p:extLst>
              <p:ext uri="{D42A27DB-BD31-4B8C-83A1-F6EECF244321}">
                <p14:modId xmlns:p14="http://schemas.microsoft.com/office/powerpoint/2010/main" val="4167460095"/>
              </p:ext>
            </p:extLst>
          </p:nvPr>
        </p:nvGraphicFramePr>
        <p:xfrm>
          <a:off x="102279" y="521683"/>
          <a:ext cx="4625435" cy="3051334"/>
        </p:xfrm>
        <a:graphic>
          <a:graphicData uri="http://schemas.openxmlformats.org/presentationml/2006/ole">
            <mc:AlternateContent xmlns:mc="http://schemas.openxmlformats.org/markup-compatibility/2006">
              <mc:Choice xmlns:v="urn:schemas-microsoft-com:vml" Requires="v">
                <p:oleObj spid="_x0000_s31986" name="Worksheet" r:id="rId4" imgW="7277071" imgH="4800600" progId="Excel.Sheet.12">
                  <p:link updateAutomatic="1"/>
                </p:oleObj>
              </mc:Choice>
              <mc:Fallback>
                <p:oleObj name="Worksheet" r:id="rId4" imgW="7277071" imgH="4800600" progId="Excel.Sheet.12">
                  <p:link updateAutomatic="1"/>
                  <p:pic>
                    <p:nvPicPr>
                      <p:cNvPr id="0" name=""/>
                      <p:cNvPicPr/>
                      <p:nvPr/>
                    </p:nvPicPr>
                    <p:blipFill>
                      <a:blip r:embed="rId5"/>
                      <a:stretch>
                        <a:fillRect/>
                      </a:stretch>
                    </p:blipFill>
                    <p:spPr>
                      <a:xfrm>
                        <a:off x="102279" y="521683"/>
                        <a:ext cx="4625435" cy="3051334"/>
                      </a:xfrm>
                      <a:prstGeom prst="rect">
                        <a:avLst/>
                      </a:prstGeom>
                    </p:spPr>
                  </p:pic>
                </p:oleObj>
              </mc:Fallback>
            </mc:AlternateContent>
          </a:graphicData>
        </a:graphic>
      </p:graphicFrame>
    </p:spTree>
    <p:extLst>
      <p:ext uri="{BB962C8B-B14F-4D97-AF65-F5344CB8AC3E}">
        <p14:creationId xmlns:p14="http://schemas.microsoft.com/office/powerpoint/2010/main" val="166825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9512" y="-189332"/>
            <a:ext cx="8826392" cy="648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marL="342900" indent="-3429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1pPr>
            <a:lvl2pPr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3pPr>
            <a:lvl4pPr marL="16002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4pPr>
            <a:lvl5pPr marL="20574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5pPr>
            <a:lvl6pPr marL="25146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6pPr>
            <a:lvl7pPr marL="29718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7pPr>
            <a:lvl8pPr marL="34290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8pPr>
            <a:lvl9pPr marL="38862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9pPr>
          </a:lstStyle>
          <a:p>
            <a:pPr marL="0" lvl="1" indent="0" defTabSz="455579">
              <a:lnSpc>
                <a:spcPct val="120000"/>
              </a:lnSpc>
              <a:spcBef>
                <a:spcPct val="0"/>
              </a:spcBef>
              <a:buClrTx/>
              <a:buFont typeface="Wingdings" pitchFamily="2" charset="2"/>
              <a:buNone/>
            </a:pPr>
            <a:r>
              <a:rPr lang="en-US" altLang="en-US" sz="1400" b="1" dirty="0">
                <a:solidFill>
                  <a:prstClr val="white"/>
                </a:solidFill>
                <a:ea typeface="ＭＳ Ｐゴシック" pitchFamily="34" charset="-128"/>
              </a:rPr>
              <a:t>2.  Financial update:  </a:t>
            </a:r>
            <a:r>
              <a:rPr lang="en-US" altLang="en-US" sz="1400" b="1" dirty="0">
                <a:solidFill>
                  <a:prstClr val="white"/>
                </a:solidFill>
              </a:rPr>
              <a:t>Consolidated Statement of Financial Position (SOFP)</a:t>
            </a:r>
            <a:endParaRPr lang="en-US" altLang="en-US" sz="1400" b="1" dirty="0">
              <a:solidFill>
                <a:prstClr val="white"/>
              </a:solidFill>
              <a:ea typeface="ＭＳ Ｐゴシック" pitchFamily="34" charset="-128"/>
            </a:endParaRPr>
          </a:p>
        </p:txBody>
      </p:sp>
      <p:sp>
        <p:nvSpPr>
          <p:cNvPr id="6" name="TextBox 5"/>
          <p:cNvSpPr txBox="1"/>
          <p:nvPr/>
        </p:nvSpPr>
        <p:spPr>
          <a:xfrm>
            <a:off x="179512" y="243875"/>
            <a:ext cx="3384376" cy="261610"/>
          </a:xfrm>
          <a:prstGeom prst="rect">
            <a:avLst/>
          </a:prstGeom>
          <a:noFill/>
        </p:spPr>
        <p:txBody>
          <a:bodyPr wrap="square" rtlCol="0">
            <a:spAutoFit/>
          </a:bodyPr>
          <a:lstStyle/>
          <a:p>
            <a:r>
              <a:rPr lang="en-GB" altLang="en-US" sz="1100" b="1" dirty="0">
                <a:solidFill>
                  <a:schemeClr val="bg1"/>
                </a:solidFill>
                <a:cs typeface="Arial" panose="020B0604020202020204" pitchFamily="34" charset="0"/>
              </a:rPr>
              <a:t>To 30 </a:t>
            </a:r>
            <a:r>
              <a:rPr lang="en-GB" altLang="en-US" sz="1100" b="1" dirty="0">
                <a:solidFill>
                  <a:schemeClr val="bg1"/>
                </a:solidFill>
              </a:rPr>
              <a:t>September</a:t>
            </a:r>
            <a:r>
              <a:rPr lang="en-GB" altLang="en-US" sz="1100" b="1" dirty="0">
                <a:solidFill>
                  <a:schemeClr val="bg1"/>
                </a:solidFill>
                <a:cs typeface="Arial" panose="020B0604020202020204" pitchFamily="34" charset="0"/>
              </a:rPr>
              <a:t> 2020</a:t>
            </a:r>
          </a:p>
        </p:txBody>
      </p:sp>
      <p:sp>
        <p:nvSpPr>
          <p:cNvPr id="7" name="TextBox 6">
            <a:extLst>
              <a:ext uri="{FF2B5EF4-FFF2-40B4-BE49-F238E27FC236}">
                <a16:creationId xmlns:a16="http://schemas.microsoft.com/office/drawing/2014/main" id="{32B5014F-F064-4550-90CA-F0DD6EB3DF0E}"/>
              </a:ext>
            </a:extLst>
          </p:cNvPr>
          <p:cNvSpPr txBox="1"/>
          <p:nvPr/>
        </p:nvSpPr>
        <p:spPr>
          <a:xfrm>
            <a:off x="4803590" y="530091"/>
            <a:ext cx="4261460" cy="4601260"/>
          </a:xfrm>
          <a:prstGeom prst="rect">
            <a:avLst/>
          </a:prstGeom>
          <a:noFill/>
        </p:spPr>
        <p:txBody>
          <a:bodyPr wrap="square" rtlCol="0">
            <a:spAutoFit/>
          </a:bodyPr>
          <a:lstStyle/>
          <a:p>
            <a:pPr algn="just" defTabSz="914400" fontAlgn="auto">
              <a:spcBef>
                <a:spcPts val="0"/>
              </a:spcBef>
              <a:spcAft>
                <a:spcPts val="0"/>
              </a:spcAft>
              <a:tabLst>
                <a:tab pos="447675" algn="l"/>
              </a:tabLst>
            </a:pPr>
            <a:r>
              <a:rPr lang="en-GB" altLang="en-US" sz="1100" b="1" kern="0" dirty="0">
                <a:solidFill>
                  <a:srgbClr val="0070C0"/>
                </a:solidFill>
                <a:cs typeface="Arial" panose="020B0604020202020204" pitchFamily="34" charset="0"/>
              </a:rPr>
              <a:t>Fixed Assets </a:t>
            </a:r>
            <a:r>
              <a:rPr lang="en-GB" sz="1100" dirty="0"/>
              <a:t>are currently £7,567k lower than YTD budget due to development spend.  Whilst the  FYF shows the programme to be fully spent by the year end, there may be delays resulting in underspends.  Any underspends on existing schemes will be rolled forward to the following year.  </a:t>
            </a:r>
            <a:endParaRPr lang="en-GB" sz="1100" dirty="0">
              <a:solidFill>
                <a:srgbClr val="FF0000"/>
              </a:solidFill>
            </a:endParaRPr>
          </a:p>
          <a:p>
            <a:pPr algn="just" defTabSz="914400" fontAlgn="auto">
              <a:spcBef>
                <a:spcPts val="0"/>
              </a:spcBef>
              <a:spcAft>
                <a:spcPts val="0"/>
              </a:spcAft>
              <a:tabLst>
                <a:tab pos="447675" algn="l"/>
              </a:tabLst>
            </a:pPr>
            <a:endParaRPr lang="en-GB" sz="300" dirty="0"/>
          </a:p>
          <a:p>
            <a:pPr algn="just" defTabSz="914400" fontAlgn="auto">
              <a:spcBef>
                <a:spcPts val="0"/>
              </a:spcBef>
              <a:spcAft>
                <a:spcPts val="0"/>
              </a:spcAft>
              <a:tabLst>
                <a:tab pos="447675" algn="l"/>
              </a:tabLst>
            </a:pPr>
            <a:r>
              <a:rPr lang="en-GB" altLang="en-US" sz="1100" b="1" kern="0" dirty="0">
                <a:solidFill>
                  <a:srgbClr val="0070C0"/>
                </a:solidFill>
                <a:cs typeface="Arial" panose="020B0604020202020204" pitchFamily="34" charset="0"/>
              </a:rPr>
              <a:t>Debtors</a:t>
            </a:r>
            <a:r>
              <a:rPr lang="en-GB" altLang="en-US" sz="1100" b="1" kern="0" dirty="0">
                <a:solidFill>
                  <a:srgbClr val="FF0000"/>
                </a:solidFill>
                <a:cs typeface="Arial" panose="020B0604020202020204" pitchFamily="34" charset="0"/>
              </a:rPr>
              <a:t> </a:t>
            </a:r>
            <a:r>
              <a:rPr lang="en-GB" altLang="en-US" sz="1100" kern="0" dirty="0">
                <a:solidFill>
                  <a:prstClr val="black"/>
                </a:solidFill>
                <a:cs typeface="Arial" panose="020B0604020202020204" pitchFamily="34" charset="0"/>
              </a:rPr>
              <a:t>current tenant arrears are expected to increase by the year end.  </a:t>
            </a:r>
          </a:p>
          <a:p>
            <a:pPr algn="just" defTabSz="914400" fontAlgn="auto">
              <a:spcBef>
                <a:spcPts val="0"/>
              </a:spcBef>
              <a:spcAft>
                <a:spcPts val="0"/>
              </a:spcAft>
              <a:tabLst>
                <a:tab pos="447675" algn="l"/>
              </a:tabLst>
            </a:pPr>
            <a:endParaRPr lang="en-GB" sz="300" b="1" dirty="0">
              <a:solidFill>
                <a:prstClr val="black"/>
              </a:solidFill>
              <a:ea typeface="+mn-ea"/>
              <a:cs typeface="Arial" panose="020B0604020202020204" pitchFamily="34" charset="0"/>
            </a:endParaRPr>
          </a:p>
          <a:p>
            <a:pPr algn="just" defTabSz="914400" fontAlgn="auto">
              <a:spcBef>
                <a:spcPts val="0"/>
              </a:spcBef>
              <a:spcAft>
                <a:spcPts val="0"/>
              </a:spcAft>
              <a:tabLst>
                <a:tab pos="447675" algn="l"/>
              </a:tabLst>
            </a:pPr>
            <a:r>
              <a:rPr lang="en-GB" sz="1100" b="1" dirty="0">
                <a:solidFill>
                  <a:srgbClr val="0070C0"/>
                </a:solidFill>
                <a:ea typeface="+mn-ea"/>
                <a:cs typeface="Arial" panose="020B0604020202020204" pitchFamily="34" charset="0"/>
              </a:rPr>
              <a:t>Properties held for sale </a:t>
            </a:r>
            <a:r>
              <a:rPr lang="en-GB" sz="1100" dirty="0">
                <a:solidFill>
                  <a:prstClr val="black"/>
                </a:solidFill>
                <a:ea typeface="+mn-ea"/>
                <a:cs typeface="Arial" panose="020B0604020202020204" pitchFamily="34" charset="0"/>
              </a:rPr>
              <a:t>is forecast to </a:t>
            </a:r>
            <a:r>
              <a:rPr lang="en-GB" sz="1100" dirty="0"/>
              <a:t>decrease throughout the year as properties are sold.  </a:t>
            </a:r>
            <a:endParaRPr lang="en-GB" sz="1100" dirty="0">
              <a:solidFill>
                <a:prstClr val="black"/>
              </a:solidFill>
              <a:ea typeface="+mn-ea"/>
              <a:cs typeface="Arial" panose="020B0604020202020204" pitchFamily="34" charset="0"/>
            </a:endParaRPr>
          </a:p>
          <a:p>
            <a:pPr algn="just" defTabSz="914400" fontAlgn="auto">
              <a:spcBef>
                <a:spcPts val="0"/>
              </a:spcBef>
              <a:spcAft>
                <a:spcPts val="0"/>
              </a:spcAft>
              <a:tabLst>
                <a:tab pos="447675" algn="l"/>
              </a:tabLst>
            </a:pPr>
            <a:endParaRPr lang="en-GB" altLang="en-US" sz="300" kern="0" dirty="0">
              <a:solidFill>
                <a:prstClr val="black"/>
              </a:solidFill>
              <a:cs typeface="Arial" panose="020B0604020202020204" pitchFamily="34" charset="0"/>
            </a:endParaRPr>
          </a:p>
          <a:p>
            <a:pPr algn="just" defTabSz="914400" fontAlgn="auto">
              <a:spcBef>
                <a:spcPts val="0"/>
              </a:spcBef>
              <a:spcAft>
                <a:spcPts val="0"/>
              </a:spcAft>
              <a:tabLst>
                <a:tab pos="447675" algn="l"/>
              </a:tabLst>
            </a:pPr>
            <a:r>
              <a:rPr lang="en-GB" altLang="en-US" sz="1100" b="1" kern="0" dirty="0">
                <a:solidFill>
                  <a:srgbClr val="0070C0"/>
                </a:solidFill>
                <a:cs typeface="Arial" panose="020B0604020202020204" pitchFamily="34" charset="0"/>
              </a:rPr>
              <a:t>Cash and Investments </a:t>
            </a:r>
            <a:r>
              <a:rPr lang="en-GB" altLang="en-US" sz="1100" kern="0" dirty="0">
                <a:solidFill>
                  <a:prstClr val="black"/>
                </a:solidFill>
                <a:cs typeface="Arial" panose="020B0604020202020204" pitchFamily="34" charset="0"/>
              </a:rPr>
              <a:t>favourable</a:t>
            </a:r>
            <a:r>
              <a:rPr lang="en-GB" altLang="en-US" sz="1100" b="1" kern="0" dirty="0">
                <a:solidFill>
                  <a:srgbClr val="0070C0"/>
                </a:solidFill>
                <a:cs typeface="Arial" panose="020B0604020202020204" pitchFamily="34" charset="0"/>
              </a:rPr>
              <a:t> </a:t>
            </a:r>
            <a:r>
              <a:rPr lang="en-GB" altLang="en-US" sz="1100" kern="0" dirty="0">
                <a:solidFill>
                  <a:prstClr val="black"/>
                </a:solidFill>
                <a:cs typeface="Arial" panose="020B0604020202020204" pitchFamily="34" charset="0"/>
              </a:rPr>
              <a:t>variance </a:t>
            </a:r>
            <a:r>
              <a:rPr lang="en-GB" sz="1100" dirty="0"/>
              <a:t>due to the £50m bond being sold early and generating an extra £16m cash premium.</a:t>
            </a:r>
            <a:endParaRPr lang="en-GB" altLang="en-US" sz="1100" kern="0" dirty="0">
              <a:solidFill>
                <a:prstClr val="black"/>
              </a:solidFill>
              <a:cs typeface="Arial" panose="020B0604020202020204" pitchFamily="34" charset="0"/>
            </a:endParaRPr>
          </a:p>
          <a:p>
            <a:pPr algn="just" defTabSz="914400" fontAlgn="auto">
              <a:spcBef>
                <a:spcPts val="0"/>
              </a:spcBef>
              <a:spcAft>
                <a:spcPts val="0"/>
              </a:spcAft>
              <a:tabLst>
                <a:tab pos="447675" algn="l"/>
              </a:tabLst>
            </a:pPr>
            <a:endParaRPr lang="en-GB" altLang="en-US" sz="300" kern="0" dirty="0">
              <a:solidFill>
                <a:prstClr val="black"/>
              </a:solidFill>
              <a:cs typeface="Arial" panose="020B0604020202020204" pitchFamily="34" charset="0"/>
            </a:endParaRPr>
          </a:p>
          <a:p>
            <a:pPr algn="just" defTabSz="914400" fontAlgn="auto">
              <a:spcBef>
                <a:spcPts val="0"/>
              </a:spcBef>
              <a:spcAft>
                <a:spcPts val="0"/>
              </a:spcAft>
              <a:tabLst>
                <a:tab pos="447675" algn="l"/>
              </a:tabLst>
            </a:pPr>
            <a:r>
              <a:rPr lang="en-GB" altLang="en-US" sz="1100" b="1" kern="0" dirty="0">
                <a:solidFill>
                  <a:srgbClr val="0070C0"/>
                </a:solidFill>
                <a:cs typeface="Arial" panose="020B0604020202020204" pitchFamily="34" charset="0"/>
              </a:rPr>
              <a:t>Current liabilities </a:t>
            </a:r>
            <a:r>
              <a:rPr lang="en-GB" altLang="en-US" sz="1100" kern="0" dirty="0">
                <a:solidFill>
                  <a:prstClr val="black"/>
                </a:solidFill>
                <a:cs typeface="Arial" panose="020B0604020202020204" pitchFamily="34" charset="0"/>
              </a:rPr>
              <a:t>variance is as a result currently lower development spend than budgeted.</a:t>
            </a:r>
          </a:p>
          <a:p>
            <a:pPr algn="just" defTabSz="914400" fontAlgn="auto">
              <a:spcBef>
                <a:spcPts val="0"/>
              </a:spcBef>
              <a:spcAft>
                <a:spcPts val="0"/>
              </a:spcAft>
              <a:tabLst>
                <a:tab pos="447675" algn="l"/>
              </a:tabLst>
            </a:pPr>
            <a:endParaRPr lang="en-GB" sz="300" kern="0" dirty="0">
              <a:solidFill>
                <a:prstClr val="black"/>
              </a:solidFill>
              <a:cs typeface="Arial" panose="020B0604020202020204" pitchFamily="34" charset="0"/>
            </a:endParaRPr>
          </a:p>
          <a:p>
            <a:pPr algn="just" defTabSz="914400" fontAlgn="auto">
              <a:spcBef>
                <a:spcPts val="0"/>
              </a:spcBef>
              <a:spcAft>
                <a:spcPts val="0"/>
              </a:spcAft>
              <a:tabLst>
                <a:tab pos="447675" algn="l"/>
              </a:tabLst>
            </a:pPr>
            <a:r>
              <a:rPr lang="en-GB" sz="1100" b="1" dirty="0">
                <a:solidFill>
                  <a:srgbClr val="0070C0"/>
                </a:solidFill>
                <a:cs typeface="Arial" panose="020B0604020202020204" pitchFamily="34" charset="0"/>
              </a:rPr>
              <a:t>Loan arrangement fee</a:t>
            </a:r>
            <a:r>
              <a:rPr lang="en-GB" sz="1100" dirty="0">
                <a:solidFill>
                  <a:prstClr val="black"/>
                </a:solidFill>
                <a:cs typeface="Arial" panose="020B0604020202020204" pitchFamily="34" charset="0"/>
              </a:rPr>
              <a:t> These are made up of the fees incurred for refinances, and are released to the SOCI over the life of the debt. This balance will reduce to zero on expiry of the loan facilities/bond. </a:t>
            </a:r>
          </a:p>
          <a:p>
            <a:pPr algn="just" defTabSz="914400" fontAlgn="auto">
              <a:spcBef>
                <a:spcPts val="0"/>
              </a:spcBef>
              <a:spcAft>
                <a:spcPts val="0"/>
              </a:spcAft>
              <a:tabLst>
                <a:tab pos="447675" algn="l"/>
              </a:tabLst>
            </a:pPr>
            <a:endParaRPr lang="en-GB" sz="300" dirty="0">
              <a:solidFill>
                <a:prstClr val="black"/>
              </a:solidFill>
              <a:cs typeface="Arial" panose="020B0604020202020204" pitchFamily="34" charset="0"/>
            </a:endParaRPr>
          </a:p>
          <a:p>
            <a:pPr algn="just" defTabSz="914400" fontAlgn="auto">
              <a:spcBef>
                <a:spcPts val="0"/>
              </a:spcBef>
              <a:spcAft>
                <a:spcPts val="0"/>
              </a:spcAft>
              <a:tabLst>
                <a:tab pos="447675" algn="l"/>
              </a:tabLst>
            </a:pPr>
            <a:r>
              <a:rPr lang="en-GB" sz="1100" b="1" dirty="0">
                <a:solidFill>
                  <a:srgbClr val="0070C0"/>
                </a:solidFill>
                <a:cs typeface="Arial" panose="020B0604020202020204" pitchFamily="34" charset="0"/>
              </a:rPr>
              <a:t>Loan Premium &amp; Amortisation</a:t>
            </a:r>
            <a:r>
              <a:rPr lang="en-GB" sz="1100" dirty="0"/>
              <a:t> The £50m retained bond was sold in June 2020. The interest rate associated with the £200m bond facility was fixed at 3.375% but due to preferential market conditions a lower rate was secured and a premium over and above the £50m cash receipt was obtained. For the Amortisation, an effective interest method has been used rather than a straight line method that was adopted in the Budget.</a:t>
            </a:r>
          </a:p>
        </p:txBody>
      </p:sp>
      <p:sp>
        <p:nvSpPr>
          <p:cNvPr id="9" name="TextBox 8">
            <a:extLst>
              <a:ext uri="{FF2B5EF4-FFF2-40B4-BE49-F238E27FC236}">
                <a16:creationId xmlns:a16="http://schemas.microsoft.com/office/drawing/2014/main" id="{38E0F06A-75AF-4B8F-B57B-7E62FEEC4F49}"/>
              </a:ext>
            </a:extLst>
          </p:cNvPr>
          <p:cNvSpPr txBox="1"/>
          <p:nvPr/>
        </p:nvSpPr>
        <p:spPr>
          <a:xfrm>
            <a:off x="19930" y="4437627"/>
            <a:ext cx="4696086" cy="1123384"/>
          </a:xfrm>
          <a:prstGeom prst="rect">
            <a:avLst/>
          </a:prstGeom>
          <a:noFill/>
        </p:spPr>
        <p:txBody>
          <a:bodyPr wrap="square" rtlCol="0">
            <a:spAutoFit/>
          </a:bodyPr>
          <a:lstStyle/>
          <a:p>
            <a:pPr algn="just" defTabSz="914400" fontAlgn="auto">
              <a:spcBef>
                <a:spcPts val="0"/>
              </a:spcBef>
              <a:spcAft>
                <a:spcPts val="0"/>
              </a:spcAft>
            </a:pPr>
            <a:endParaRPr lang="en-GB" sz="300" b="1" dirty="0">
              <a:solidFill>
                <a:srgbClr val="0070C0"/>
              </a:solidFill>
              <a:ea typeface="+mn-ea"/>
              <a:cs typeface="Arial" panose="020B0604020202020204" pitchFamily="34" charset="0"/>
            </a:endParaRPr>
          </a:p>
          <a:p>
            <a:pPr algn="just" defTabSz="914400" fontAlgn="auto">
              <a:spcBef>
                <a:spcPts val="0"/>
              </a:spcBef>
              <a:spcAft>
                <a:spcPts val="0"/>
              </a:spcAft>
            </a:pPr>
            <a:endParaRPr lang="en-GB" sz="300" b="1" dirty="0">
              <a:solidFill>
                <a:srgbClr val="0070C0"/>
              </a:solidFill>
              <a:ea typeface="+mn-ea"/>
              <a:cs typeface="Arial" panose="020B0604020202020204" pitchFamily="34" charset="0"/>
            </a:endParaRPr>
          </a:p>
          <a:p>
            <a:pPr algn="just" defTabSz="914400" fontAlgn="auto">
              <a:spcBef>
                <a:spcPts val="0"/>
              </a:spcBef>
              <a:spcAft>
                <a:spcPts val="0"/>
              </a:spcAft>
            </a:pPr>
            <a:r>
              <a:rPr lang="en-GB" sz="1100" b="1" dirty="0">
                <a:solidFill>
                  <a:srgbClr val="0070C0"/>
                </a:solidFill>
                <a:ea typeface="+mn-ea"/>
                <a:cs typeface="Arial" panose="020B0604020202020204" pitchFamily="34" charset="0"/>
              </a:rPr>
              <a:t>Capital grants</a:t>
            </a:r>
            <a:r>
              <a:rPr lang="en-GB" sz="1100" dirty="0">
                <a:solidFill>
                  <a:prstClr val="black"/>
                </a:solidFill>
                <a:ea typeface="+mn-ea"/>
                <a:cs typeface="Arial" panose="020B0604020202020204" pitchFamily="34" charset="0"/>
              </a:rPr>
              <a:t> </a:t>
            </a:r>
            <a:r>
              <a:rPr lang="en-GB" sz="1100" dirty="0"/>
              <a:t>will increase as the Group progresses with grant funded schemes. </a:t>
            </a:r>
            <a:r>
              <a:rPr lang="en-GB" sz="1100" dirty="0">
                <a:solidFill>
                  <a:prstClr val="black"/>
                </a:solidFill>
                <a:ea typeface="+mn-ea"/>
                <a:cs typeface="Arial" panose="020B0604020202020204" pitchFamily="34" charset="0"/>
              </a:rPr>
              <a:t>It should be noted that business plans are not reliant on these grant monies being secured in order to meet future cash needs and loan covenants. The deferred grant balance is written down over a period of 100 years in line with the depreciation of housing structure.</a:t>
            </a:r>
          </a:p>
          <a:p>
            <a:pPr algn="just" defTabSz="914400" fontAlgn="auto">
              <a:spcBef>
                <a:spcPts val="0"/>
              </a:spcBef>
              <a:spcAft>
                <a:spcPts val="0"/>
              </a:spcAft>
            </a:pPr>
            <a:endParaRPr lang="en-GB" sz="300" dirty="0">
              <a:solidFill>
                <a:prstClr val="black"/>
              </a:solidFill>
              <a:ea typeface="+mn-ea"/>
              <a:cs typeface="Arial" panose="020B0604020202020204" pitchFamily="34" charset="0"/>
            </a:endParaRPr>
          </a:p>
          <a:p>
            <a:pPr algn="just" defTabSz="914400" fontAlgn="auto">
              <a:spcBef>
                <a:spcPts val="0"/>
              </a:spcBef>
              <a:spcAft>
                <a:spcPts val="0"/>
              </a:spcAft>
            </a:pPr>
            <a:endParaRPr lang="en-GB" sz="300" dirty="0">
              <a:solidFill>
                <a:prstClr val="black"/>
              </a:solidFill>
              <a:ea typeface="+mn-ea"/>
              <a:cs typeface="Arial" panose="020B0604020202020204"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24583217"/>
              </p:ext>
            </p:extLst>
          </p:nvPr>
        </p:nvGraphicFramePr>
        <p:xfrm>
          <a:off x="107504" y="534400"/>
          <a:ext cx="4608512" cy="3928772"/>
        </p:xfrm>
        <a:graphic>
          <a:graphicData uri="http://schemas.openxmlformats.org/presentationml/2006/ole">
            <mc:AlternateContent xmlns:mc="http://schemas.openxmlformats.org/markup-compatibility/2006">
              <mc:Choice xmlns:v="urn:schemas-microsoft-com:vml" Requires="v">
                <p:oleObj spid="_x0000_s32774" name="Worksheet" r:id="rId3" imgW="7039115" imgH="6000750" progId="Excel.Sheet.12">
                  <p:link updateAutomatic="1"/>
                </p:oleObj>
              </mc:Choice>
              <mc:Fallback>
                <p:oleObj name="Worksheet" r:id="rId3" imgW="7039115" imgH="6000750" progId="Excel.Sheet.12">
                  <p:link updateAutomatic="1"/>
                  <p:pic>
                    <p:nvPicPr>
                      <p:cNvPr id="0" name=""/>
                      <p:cNvPicPr/>
                      <p:nvPr/>
                    </p:nvPicPr>
                    <p:blipFill>
                      <a:blip r:embed="rId4"/>
                      <a:stretch>
                        <a:fillRect/>
                      </a:stretch>
                    </p:blipFill>
                    <p:spPr>
                      <a:xfrm>
                        <a:off x="107504" y="534400"/>
                        <a:ext cx="4608512" cy="3928772"/>
                      </a:xfrm>
                      <a:prstGeom prst="rect">
                        <a:avLst/>
                      </a:prstGeom>
                    </p:spPr>
                  </p:pic>
                </p:oleObj>
              </mc:Fallback>
            </mc:AlternateContent>
          </a:graphicData>
        </a:graphic>
      </p:graphicFrame>
    </p:spTree>
    <p:extLst>
      <p:ext uri="{BB962C8B-B14F-4D97-AF65-F5344CB8AC3E}">
        <p14:creationId xmlns:p14="http://schemas.microsoft.com/office/powerpoint/2010/main" val="299835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07504" y="-171400"/>
            <a:ext cx="8826392" cy="648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marL="342900" indent="-3429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1pPr>
            <a:lvl2pPr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3pPr>
            <a:lvl4pPr marL="16002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4pPr>
            <a:lvl5pPr marL="20574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5pPr>
            <a:lvl6pPr marL="25146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6pPr>
            <a:lvl7pPr marL="29718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7pPr>
            <a:lvl8pPr marL="34290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8pPr>
            <a:lvl9pPr marL="38862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9pPr>
          </a:lstStyle>
          <a:p>
            <a:pPr marL="0" lvl="1" indent="0" defTabSz="455579">
              <a:lnSpc>
                <a:spcPct val="120000"/>
              </a:lnSpc>
              <a:spcBef>
                <a:spcPct val="0"/>
              </a:spcBef>
              <a:buClrTx/>
              <a:buFont typeface="Wingdings" pitchFamily="2" charset="2"/>
              <a:buNone/>
            </a:pPr>
            <a:r>
              <a:rPr lang="en-US" altLang="en-US" b="1" dirty="0">
                <a:solidFill>
                  <a:prstClr val="white"/>
                </a:solidFill>
                <a:ea typeface="ＭＳ Ｐゴシック" pitchFamily="34" charset="-128"/>
              </a:rPr>
              <a:t>3.  Financial update:  </a:t>
            </a:r>
            <a:r>
              <a:rPr lang="en-US" altLang="en-US" b="1" dirty="0">
                <a:solidFill>
                  <a:prstClr val="white"/>
                </a:solidFill>
              </a:rPr>
              <a:t>Group Statement of Cash Flows </a:t>
            </a:r>
            <a:endParaRPr lang="en-US" altLang="en-US" b="1" dirty="0">
              <a:solidFill>
                <a:prstClr val="white"/>
              </a:solidFill>
              <a:ea typeface="ＭＳ Ｐゴシック" pitchFamily="34" charset="-128"/>
            </a:endParaRPr>
          </a:p>
        </p:txBody>
      </p:sp>
      <p:sp>
        <p:nvSpPr>
          <p:cNvPr id="9" name="TextBox 8"/>
          <p:cNvSpPr txBox="1"/>
          <p:nvPr/>
        </p:nvSpPr>
        <p:spPr>
          <a:xfrm>
            <a:off x="107504" y="260648"/>
            <a:ext cx="3384376" cy="261610"/>
          </a:xfrm>
          <a:prstGeom prst="rect">
            <a:avLst/>
          </a:prstGeom>
          <a:noFill/>
        </p:spPr>
        <p:txBody>
          <a:bodyPr wrap="square" rtlCol="0">
            <a:spAutoFit/>
          </a:bodyPr>
          <a:lstStyle/>
          <a:p>
            <a:r>
              <a:rPr lang="en-GB" altLang="en-US" sz="1100" b="1" dirty="0">
                <a:solidFill>
                  <a:schemeClr val="bg1"/>
                </a:solidFill>
                <a:cs typeface="Arial" panose="020B0604020202020204" pitchFamily="34" charset="0"/>
              </a:rPr>
              <a:t>To 30 </a:t>
            </a:r>
            <a:r>
              <a:rPr lang="en-GB" altLang="en-US" sz="1100" b="1" dirty="0">
                <a:solidFill>
                  <a:schemeClr val="bg1"/>
                </a:solidFill>
              </a:rPr>
              <a:t>September</a:t>
            </a:r>
            <a:r>
              <a:rPr lang="en-GB" altLang="en-US" sz="1100" b="1" dirty="0">
                <a:solidFill>
                  <a:schemeClr val="bg1"/>
                </a:solidFill>
                <a:cs typeface="Arial" panose="020B0604020202020204" pitchFamily="34" charset="0"/>
              </a:rPr>
              <a:t> 2020</a:t>
            </a:r>
          </a:p>
        </p:txBody>
      </p:sp>
      <p:sp>
        <p:nvSpPr>
          <p:cNvPr id="7" name="TextBox 6"/>
          <p:cNvSpPr txBox="1"/>
          <p:nvPr/>
        </p:nvSpPr>
        <p:spPr>
          <a:xfrm>
            <a:off x="5580112" y="1203316"/>
            <a:ext cx="3353784" cy="2677656"/>
          </a:xfrm>
          <a:prstGeom prst="rect">
            <a:avLst/>
          </a:prstGeom>
          <a:noFill/>
        </p:spPr>
        <p:txBody>
          <a:bodyPr wrap="square" rtlCol="0">
            <a:spAutoFit/>
          </a:bodyPr>
          <a:lstStyle/>
          <a:p>
            <a:pPr algn="just" defTabSz="914400" fontAlgn="auto">
              <a:spcBef>
                <a:spcPts val="0"/>
              </a:spcBef>
              <a:spcAft>
                <a:spcPts val="0"/>
              </a:spcAft>
            </a:pPr>
            <a:r>
              <a:rPr lang="en-GB" sz="1100" b="1" dirty="0">
                <a:solidFill>
                  <a:srgbClr val="0070C0"/>
                </a:solidFill>
                <a:ea typeface="+mn-ea"/>
                <a:cs typeface="Arial" panose="020B0604020202020204" pitchFamily="34" charset="0"/>
              </a:rPr>
              <a:t>Cash generated from operations</a:t>
            </a:r>
            <a:r>
              <a:rPr lang="en-GB" sz="1100" dirty="0">
                <a:solidFill>
                  <a:prstClr val="black"/>
                </a:solidFill>
                <a:ea typeface="+mn-ea"/>
                <a:cs typeface="Arial" panose="020B0604020202020204" pitchFamily="34" charset="0"/>
              </a:rPr>
              <a:t> the Group has generated c£13.7m cash from operations and by  the year end is forecast to be £29.6m.</a:t>
            </a:r>
            <a:endParaRPr lang="en-GB" sz="300" dirty="0">
              <a:solidFill>
                <a:prstClr val="black"/>
              </a:solidFill>
              <a:ea typeface="+mn-ea"/>
              <a:cs typeface="Arial" panose="020B0604020202020204" pitchFamily="34" charset="0"/>
            </a:endParaRPr>
          </a:p>
          <a:p>
            <a:pPr algn="just" defTabSz="914400" fontAlgn="auto">
              <a:spcBef>
                <a:spcPts val="0"/>
              </a:spcBef>
              <a:spcAft>
                <a:spcPts val="0"/>
              </a:spcAft>
            </a:pPr>
            <a:endParaRPr lang="en-GB" sz="300" dirty="0">
              <a:solidFill>
                <a:srgbClr val="FF0000"/>
              </a:solidFill>
              <a:cs typeface="Arial" panose="020B0604020202020204" pitchFamily="34" charset="0"/>
            </a:endParaRPr>
          </a:p>
          <a:p>
            <a:pPr algn="just" defTabSz="914400" fontAlgn="auto">
              <a:spcBef>
                <a:spcPts val="0"/>
              </a:spcBef>
              <a:spcAft>
                <a:spcPts val="0"/>
              </a:spcAft>
            </a:pPr>
            <a:r>
              <a:rPr lang="en-GB" sz="1100" b="1" dirty="0">
                <a:solidFill>
                  <a:srgbClr val="0070C0"/>
                </a:solidFill>
                <a:cs typeface="Arial" panose="020B0604020202020204" pitchFamily="34" charset="0"/>
              </a:rPr>
              <a:t>Cash flow from investing activities</a:t>
            </a:r>
            <a:r>
              <a:rPr lang="en-GB" sz="1100" dirty="0">
                <a:solidFill>
                  <a:prstClr val="black"/>
                </a:solidFill>
                <a:cs typeface="Arial" panose="020B0604020202020204" pitchFamily="34" charset="0"/>
              </a:rPr>
              <a:t> The Group’s main investment spend is on new development (c£6.2m) followed by capitalised repairs (c£1.8m), both of which are currently tracking under budget due to disruption caused by Covid-19. The development spend is currently forecast to largely meet the budgeted spend at £34.7m by the year end, although YTD spend is lower than expected.   The Expenditure on other fixed assets includes the £1.2m spent on the new head office facility.  </a:t>
            </a:r>
          </a:p>
          <a:p>
            <a:pPr algn="just" defTabSz="914400" fontAlgn="auto">
              <a:spcBef>
                <a:spcPts val="0"/>
              </a:spcBef>
              <a:spcAft>
                <a:spcPts val="0"/>
              </a:spcAft>
            </a:pPr>
            <a:endParaRPr lang="en-GB" sz="1100" dirty="0">
              <a:solidFill>
                <a:prstClr val="black"/>
              </a:solidFill>
              <a:cs typeface="Arial" panose="020B0604020202020204" pitchFamily="34" charset="0"/>
            </a:endParaRPr>
          </a:p>
          <a:p>
            <a:pPr algn="just" defTabSz="914400" fontAlgn="auto">
              <a:spcBef>
                <a:spcPts val="0"/>
              </a:spcBef>
              <a:spcAft>
                <a:spcPts val="0"/>
              </a:spcAft>
            </a:pPr>
            <a:r>
              <a:rPr lang="en-GB" sz="1100" dirty="0">
                <a:solidFill>
                  <a:prstClr val="black"/>
                </a:solidFill>
                <a:cs typeface="Arial" panose="020B0604020202020204" pitchFamily="34" charset="0"/>
              </a:rPr>
              <a:t>The financing section reflects the £50m bond sale.</a:t>
            </a:r>
          </a:p>
        </p:txBody>
      </p:sp>
      <p:graphicFrame>
        <p:nvGraphicFramePr>
          <p:cNvPr id="2" name="Object 1"/>
          <p:cNvGraphicFramePr>
            <a:graphicFrameLocks noChangeAspect="1"/>
          </p:cNvGraphicFramePr>
          <p:nvPr>
            <p:extLst>
              <p:ext uri="{D42A27DB-BD31-4B8C-83A1-F6EECF244321}">
                <p14:modId xmlns:p14="http://schemas.microsoft.com/office/powerpoint/2010/main" val="421988346"/>
              </p:ext>
            </p:extLst>
          </p:nvPr>
        </p:nvGraphicFramePr>
        <p:xfrm>
          <a:off x="107504" y="546169"/>
          <a:ext cx="5472608" cy="3931291"/>
        </p:xfrm>
        <a:graphic>
          <a:graphicData uri="http://schemas.openxmlformats.org/presentationml/2006/ole">
            <mc:AlternateContent xmlns:mc="http://schemas.openxmlformats.org/markup-compatibility/2006">
              <mc:Choice xmlns:v="urn:schemas-microsoft-com:vml" Requires="v">
                <p:oleObj spid="_x0000_s31043" name="Worksheet" r:id="rId3" imgW="8353521" imgH="6000750" progId="Excel.Sheet.12">
                  <p:link updateAutomatic="1"/>
                </p:oleObj>
              </mc:Choice>
              <mc:Fallback>
                <p:oleObj name="Worksheet" r:id="rId3" imgW="8353521" imgH="6000750" progId="Excel.Sheet.12">
                  <p:link updateAutomatic="1"/>
                  <p:pic>
                    <p:nvPicPr>
                      <p:cNvPr id="0" name=""/>
                      <p:cNvPicPr/>
                      <p:nvPr/>
                    </p:nvPicPr>
                    <p:blipFill>
                      <a:blip r:embed="rId4"/>
                      <a:stretch>
                        <a:fillRect/>
                      </a:stretch>
                    </p:blipFill>
                    <p:spPr>
                      <a:xfrm>
                        <a:off x="107504" y="546169"/>
                        <a:ext cx="5472608" cy="3931291"/>
                      </a:xfrm>
                      <a:prstGeom prst="rect">
                        <a:avLst/>
                      </a:prstGeom>
                    </p:spPr>
                  </p:pic>
                </p:oleObj>
              </mc:Fallback>
            </mc:AlternateContent>
          </a:graphicData>
        </a:graphic>
      </p:graphicFrame>
    </p:spTree>
    <p:extLst>
      <p:ext uri="{BB962C8B-B14F-4D97-AF65-F5344CB8AC3E}">
        <p14:creationId xmlns:p14="http://schemas.microsoft.com/office/powerpoint/2010/main" val="418279626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39727</TotalTime>
  <Words>1154</Words>
  <Application>Microsoft Office PowerPoint</Application>
  <PresentationFormat>On-screen Show (4:3)</PresentationFormat>
  <Paragraphs>43</Paragraphs>
  <Slides>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3</vt:i4>
      </vt:variant>
      <vt:variant>
        <vt:lpstr>Slide Titles</vt:lpstr>
      </vt:variant>
      <vt:variant>
        <vt:i4>3</vt:i4>
      </vt:variant>
    </vt:vector>
  </HeadingPairs>
  <TitlesOfParts>
    <vt:vector size="10" baseType="lpstr">
      <vt:lpstr>Arial</vt:lpstr>
      <vt:lpstr>Calibri</vt:lpstr>
      <vt:lpstr>Wingdings</vt:lpstr>
      <vt:lpstr>1_Office Theme</vt:lpstr>
      <vt:lpstr>\\fhg-fs02\Finance\Management Accounts\2020-21\Outturn\06 - Sep 2020\Outturn September Stats Quarterly Return.xlsx!1!R2C2:R29C10</vt:lpstr>
      <vt:lpstr>\\fhg-fs02\Finance\Management Accounts\2020-21\Outturn\06 - Sep 2020\Outturn September Stats Quarterly Return.xlsx!2!R2C2:R35C10</vt:lpstr>
      <vt:lpstr>\\fhg-fs02\Finance\Management Accounts\2020-21\Outturn\06 - Sep 2020\Outturn September Stats Quarterly Return.xlsx!3!R2C2:R34C10</vt:lpstr>
      <vt:lpstr>PowerPoint Presentation</vt:lpstr>
      <vt:lpstr>PowerPoint Presentation</vt:lpstr>
      <vt:lpstr>PowerPoint Presentation</vt:lpstr>
    </vt:vector>
  </TitlesOfParts>
  <Company>Futures Housing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Risk Map</dc:title>
  <dc:creator>Johnny Keen;helen.henshaw@futureshg.co.uk;Paul Wardle</dc:creator>
  <cp:lastModifiedBy>Surridge, Sangita</cp:lastModifiedBy>
  <cp:revision>1720</cp:revision>
  <cp:lastPrinted>2019-05-07T14:24:05Z</cp:lastPrinted>
  <dcterms:created xsi:type="dcterms:W3CDTF">2011-09-15T08:02:45Z</dcterms:created>
  <dcterms:modified xsi:type="dcterms:W3CDTF">2020-11-03T14:34:25Z</dcterms:modified>
</cp:coreProperties>
</file>